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rawings/drawing2.xml" ContentType="application/vnd.openxmlformats-officedocument.drawingml.chartshapes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7.xml" ContentType="application/vnd.openxmlformats-officedocument.drawingml.char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diagrams/data2.xml" ContentType="application/vnd.openxmlformats-officedocument.drawingml.diagramData+xml"/>
  <Override PartName="/ppt/drawings/drawing7.xml" ContentType="application/vnd.openxmlformats-officedocument.drawingml.chartshapes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drawings/drawing3.xml" ContentType="application/vnd.openxmlformats-officedocument.drawingml.chartshapes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  <Override PartName="/ppt/slides/slide89.xml" ContentType="application/vnd.openxmlformats-officedocument.presentationml.slide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diagrams/layout3.xml" ContentType="application/vnd.openxmlformats-officedocument.drawingml.diagramLayout+xml"/>
  <Override PartName="/ppt/notesSlides/notesSlide9.xml" ContentType="application/vnd.openxmlformats-officedocument.presentationml.notesSlide+xml"/>
  <Override PartName="/ppt/slides/slide79.xml" ContentType="application/vnd.openxmlformats-officedocument.presentationml.slid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rawings/drawing5.xml" ContentType="application/vnd.openxmlformats-officedocument.drawingml.chartshapes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diagrams/quickStyle1.xml" ContentType="application/vnd.openxmlformats-officedocument.drawingml.diagramStyl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9"/>
  </p:notesMasterIdLst>
  <p:handoutMasterIdLst>
    <p:handoutMasterId r:id="rId100"/>
  </p:handoutMasterIdLst>
  <p:sldIdLst>
    <p:sldId id="288" r:id="rId2"/>
    <p:sldId id="510" r:id="rId3"/>
    <p:sldId id="289" r:id="rId4"/>
    <p:sldId id="424" r:id="rId5"/>
    <p:sldId id="388" r:id="rId6"/>
    <p:sldId id="389" r:id="rId7"/>
    <p:sldId id="391" r:id="rId8"/>
    <p:sldId id="392" r:id="rId9"/>
    <p:sldId id="504" r:id="rId10"/>
    <p:sldId id="394" r:id="rId11"/>
    <p:sldId id="393" r:id="rId12"/>
    <p:sldId id="395" r:id="rId13"/>
    <p:sldId id="396" r:id="rId14"/>
    <p:sldId id="397" r:id="rId15"/>
    <p:sldId id="482" r:id="rId16"/>
    <p:sldId id="426" r:id="rId17"/>
    <p:sldId id="406" r:id="rId18"/>
    <p:sldId id="483" r:id="rId19"/>
    <p:sldId id="425" r:id="rId20"/>
    <p:sldId id="484" r:id="rId21"/>
    <p:sldId id="485" r:id="rId22"/>
    <p:sldId id="429" r:id="rId23"/>
    <p:sldId id="524" r:id="rId24"/>
    <p:sldId id="525" r:id="rId25"/>
    <p:sldId id="431" r:id="rId26"/>
    <p:sldId id="432" r:id="rId27"/>
    <p:sldId id="477" r:id="rId28"/>
    <p:sldId id="515" r:id="rId29"/>
    <p:sldId id="478" r:id="rId30"/>
    <p:sldId id="479" r:id="rId31"/>
    <p:sldId id="481" r:id="rId32"/>
    <p:sldId id="447" r:id="rId33"/>
    <p:sldId id="467" r:id="rId34"/>
    <p:sldId id="428" r:id="rId35"/>
    <p:sldId id="398" r:id="rId36"/>
    <p:sldId id="486" r:id="rId37"/>
    <p:sldId id="487" r:id="rId38"/>
    <p:sldId id="488" r:id="rId39"/>
    <p:sldId id="500" r:id="rId40"/>
    <p:sldId id="399" r:id="rId41"/>
    <p:sldId id="400" r:id="rId42"/>
    <p:sldId id="401" r:id="rId43"/>
    <p:sldId id="402" r:id="rId44"/>
    <p:sldId id="403" r:id="rId45"/>
    <p:sldId id="404" r:id="rId46"/>
    <p:sldId id="405" r:id="rId47"/>
    <p:sldId id="468" r:id="rId48"/>
    <p:sldId id="471" r:id="rId49"/>
    <p:sldId id="489" r:id="rId50"/>
    <p:sldId id="492" r:id="rId51"/>
    <p:sldId id="493" r:id="rId52"/>
    <p:sldId id="506" r:id="rId53"/>
    <p:sldId id="519" r:id="rId54"/>
    <p:sldId id="523" r:id="rId55"/>
    <p:sldId id="520" r:id="rId56"/>
    <p:sldId id="521" r:id="rId57"/>
    <p:sldId id="522" r:id="rId58"/>
    <p:sldId id="291" r:id="rId59"/>
    <p:sldId id="386" r:id="rId60"/>
    <p:sldId id="337" r:id="rId61"/>
    <p:sldId id="338" r:id="rId62"/>
    <p:sldId id="339" r:id="rId63"/>
    <p:sldId id="340" r:id="rId64"/>
    <p:sldId id="342" r:id="rId65"/>
    <p:sldId id="422" r:id="rId66"/>
    <p:sldId id="472" r:id="rId67"/>
    <p:sldId id="490" r:id="rId68"/>
    <p:sldId id="343" r:id="rId69"/>
    <p:sldId id="344" r:id="rId70"/>
    <p:sldId id="345" r:id="rId71"/>
    <p:sldId id="346" r:id="rId72"/>
    <p:sldId id="474" r:id="rId73"/>
    <p:sldId id="298" r:id="rId74"/>
    <p:sldId id="415" r:id="rId75"/>
    <p:sldId id="419" r:id="rId76"/>
    <p:sldId id="418" r:id="rId77"/>
    <p:sldId id="469" r:id="rId78"/>
    <p:sldId id="420" r:id="rId79"/>
    <p:sldId id="414" r:id="rId80"/>
    <p:sldId id="416" r:id="rId81"/>
    <p:sldId id="473" r:id="rId82"/>
    <p:sldId id="423" r:id="rId83"/>
    <p:sldId id="306" r:id="rId84"/>
    <p:sldId id="382" r:id="rId85"/>
    <p:sldId id="383" r:id="rId86"/>
    <p:sldId id="384" r:id="rId87"/>
    <p:sldId id="387" r:id="rId88"/>
    <p:sldId id="475" r:id="rId89"/>
    <p:sldId id="516" r:id="rId90"/>
    <p:sldId id="517" r:id="rId91"/>
    <p:sldId id="518" r:id="rId92"/>
    <p:sldId id="310" r:id="rId93"/>
    <p:sldId id="470" r:id="rId94"/>
    <p:sldId id="509" r:id="rId95"/>
    <p:sldId id="507" r:id="rId96"/>
    <p:sldId id="508" r:id="rId97"/>
    <p:sldId id="421" r:id="rId9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CC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2" autoAdjust="0"/>
    <p:restoredTop sz="94885" autoAdjust="0"/>
  </p:normalViewPr>
  <p:slideViewPr>
    <p:cSldViewPr>
      <p:cViewPr>
        <p:scale>
          <a:sx n="73" d="100"/>
          <a:sy n="73" d="100"/>
        </p:scale>
        <p:origin x="-51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634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notesMaster" Target="notesMasters/notesMaster1.xml"/><Relationship Id="rId10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Office_Excel10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"/>
  <c:chart>
    <c:autoTitleDeleted val="1"/>
    <c:plotArea>
      <c:layout>
        <c:manualLayout>
          <c:layoutTarget val="inner"/>
          <c:xMode val="edge"/>
          <c:yMode val="edge"/>
          <c:x val="0.13908233784588644"/>
          <c:y val="2.7936292866613439E-2"/>
          <c:w val="0.80501442035210669"/>
          <c:h val="0.84769410437823023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C00000"/>
            </a:solidFill>
          </c:spPr>
          <c:cat>
            <c:strRef>
              <c:f>Лист1!$A$2:$A$11</c:f>
              <c:strCache>
                <c:ptCount val="10"/>
                <c:pt idx="0">
                  <c:v>первая</c:v>
                </c:pt>
                <c:pt idx="1">
                  <c:v>вторая</c:v>
                </c:pt>
                <c:pt idx="2">
                  <c:v>третья</c:v>
                </c:pt>
                <c:pt idx="3">
                  <c:v>четвертая</c:v>
                </c:pt>
                <c:pt idx="4">
                  <c:v>пятая</c:v>
                </c:pt>
                <c:pt idx="5">
                  <c:v>шестая</c:v>
                </c:pt>
                <c:pt idx="6">
                  <c:v>седьмая</c:v>
                </c:pt>
                <c:pt idx="7">
                  <c:v>восьмая</c:v>
                </c:pt>
                <c:pt idx="8">
                  <c:v>девятая</c:v>
                </c:pt>
                <c:pt idx="9">
                  <c:v>десятая</c:v>
                </c:pt>
              </c:strCache>
            </c:strRef>
          </c:cat>
          <c:val>
            <c:numRef>
              <c:f>Лист1!$B$2:$B$11</c:f>
              <c:numCache>
                <c:formatCode>0.0</c:formatCode>
                <c:ptCount val="10"/>
                <c:pt idx="0">
                  <c:v>7526.5</c:v>
                </c:pt>
                <c:pt idx="1">
                  <c:v>11781.2</c:v>
                </c:pt>
                <c:pt idx="2">
                  <c:v>15440</c:v>
                </c:pt>
                <c:pt idx="3">
                  <c:v>19019.2</c:v>
                </c:pt>
                <c:pt idx="4">
                  <c:v>22877.3</c:v>
                </c:pt>
                <c:pt idx="5">
                  <c:v>27244.2</c:v>
                </c:pt>
                <c:pt idx="6">
                  <c:v>32636.799999999996</c:v>
                </c:pt>
                <c:pt idx="7">
                  <c:v>40033</c:v>
                </c:pt>
                <c:pt idx="8">
                  <c:v>52446</c:v>
                </c:pt>
                <c:pt idx="9">
                  <c:v>108996.1</c:v>
                </c:pt>
              </c:numCache>
            </c:numRef>
          </c:val>
        </c:ser>
        <c:axId val="91872640"/>
        <c:axId val="140131712"/>
      </c:barChart>
      <c:catAx>
        <c:axId val="91872640"/>
        <c:scaling>
          <c:orientation val="minMax"/>
        </c:scaling>
        <c:axPos val="l"/>
        <c:tickLblPos val="nextTo"/>
        <c:crossAx val="140131712"/>
        <c:crosses val="autoZero"/>
        <c:auto val="1"/>
        <c:lblAlgn val="ctr"/>
        <c:lblOffset val="100"/>
      </c:catAx>
      <c:valAx>
        <c:axId val="140131712"/>
        <c:scaling>
          <c:orientation val="minMax"/>
        </c:scaling>
        <c:axPos val="b"/>
        <c:majorGridlines/>
        <c:numFmt formatCode="#,##0" sourceLinked="0"/>
        <c:tickLblPos val="nextTo"/>
        <c:txPr>
          <a:bodyPr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187264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0"/>
  <c:chart>
    <c:autoTitleDeleted val="1"/>
    <c:plotArea>
      <c:layout>
        <c:manualLayout>
          <c:layoutTarget val="inner"/>
          <c:xMode val="edge"/>
          <c:yMode val="edge"/>
          <c:x val="0.15674407018567432"/>
          <c:y val="4.5684421193898414E-2"/>
          <c:w val="0.48601645280451439"/>
          <c:h val="0.8837281701153987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1"/>
            <c:spPr>
              <a:solidFill>
                <a:schemeClr val="lt1"/>
              </a:solidFill>
              <a:ln w="25392" cap="flat" cmpd="sng" algn="ctr">
                <a:solidFill>
                  <a:schemeClr val="accent3"/>
                </a:solidFill>
                <a:prstDash val="solid"/>
              </a:ln>
              <a:effectLst/>
            </c:spPr>
          </c:dPt>
          <c:dPt>
            <c:idx val="2"/>
            <c:spPr>
              <a:solidFill>
                <a:schemeClr val="lt1"/>
              </a:solidFill>
              <a:ln w="25392" cap="flat" cmpd="sng" algn="ctr">
                <a:solidFill>
                  <a:schemeClr val="accent6"/>
                </a:solidFill>
                <a:prstDash val="solid"/>
              </a:ln>
              <a:effectLst/>
            </c:spPr>
          </c:dPt>
          <c:dPt>
            <c:idx val="3"/>
            <c:spPr>
              <a:solidFill>
                <a:schemeClr val="accent2"/>
              </a:solidFill>
              <a:ln w="25392" cap="flat" cmpd="sng" algn="ctr">
                <a:solidFill>
                  <a:schemeClr val="accent2">
                    <a:shade val="50000"/>
                  </a:schemeClr>
                </a:solidFill>
                <a:prstDash val="solid"/>
              </a:ln>
              <a:effectLst/>
            </c:spPr>
          </c:dPt>
          <c:dLbls>
            <c:delete val="1"/>
          </c:dLbls>
          <c:cat>
            <c:strRef>
              <c:f>Лист1!$A$2:$A$5</c:f>
              <c:strCache>
                <c:ptCount val="4"/>
                <c:pt idx="1">
                  <c:v>Компенсационные выплаты</c:v>
                </c:pt>
                <c:pt idx="2">
                  <c:v>Стимулирующие выплаты</c:v>
                </c:pt>
                <c:pt idx="3">
                  <c:v>Вознаграждение за труд (4330 руб.)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1">
                  <c:v>1.4</c:v>
                </c:pt>
                <c:pt idx="2">
                  <c:v>1.4</c:v>
                </c:pt>
                <c:pt idx="3">
                  <c:v>4.2</c:v>
                </c:pt>
              </c:numCache>
            </c:numRef>
          </c:val>
        </c:ser>
        <c:dLbls>
          <c:showVal val="1"/>
          <c:showCatName val="1"/>
        </c:dLbls>
        <c:firstSliceAng val="0"/>
      </c:pieChart>
      <c:spPr>
        <a:noFill/>
        <a:ln w="25392">
          <a:noFill/>
        </a:ln>
      </c:spPr>
    </c:plotArea>
    <c:plotVisOnly val="1"/>
    <c:dispBlanksAs val="zero"/>
  </c:chart>
  <c:txPr>
    <a:bodyPr/>
    <a:lstStyle/>
    <a:p>
      <a:pPr>
        <a:defRPr sz="1799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2"/>
  <c:chart>
    <c:plotArea>
      <c:layout>
        <c:manualLayout>
          <c:layoutTarget val="inner"/>
          <c:xMode val="edge"/>
          <c:yMode val="edge"/>
          <c:x val="9.5591316710411225E-2"/>
          <c:y val="2.4703685891826341E-2"/>
          <c:w val="0.90404757217848231"/>
          <c:h val="0.88827744405872711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МРОТ</c:v>
                </c:pt>
              </c:strCache>
            </c:strRef>
          </c:tx>
          <c:spPr>
            <a:solidFill>
              <a:srgbClr val="CCFFFF"/>
            </a:solidFill>
          </c:spPr>
          <c:dLbls>
            <c:dLbl>
              <c:idx val="0"/>
              <c:layout>
                <c:manualLayout>
                  <c:x val="5.668769043876737E-3"/>
                  <c:y val="0.12166169570902378"/>
                </c:manualLayout>
              </c:layout>
              <c:showVal val="1"/>
            </c:dLbl>
            <c:dLbl>
              <c:idx val="1"/>
              <c:delete val="1"/>
            </c:dLbl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7500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Медианная зарплата</c:v>
                </c:pt>
              </c:strCache>
            </c:strRef>
          </c:tx>
          <c:spPr>
            <a:solidFill>
              <a:srgbClr val="99CCFF"/>
            </a:solidFill>
          </c:spPr>
          <c:dLbls>
            <c:dLbl>
              <c:idx val="0"/>
              <c:layout>
                <c:manualLayout>
                  <c:x val="-0.12777777777777777"/>
                  <c:y val="1.973852298093224E-3"/>
                </c:manualLayout>
              </c:layout>
              <c:showVal val="1"/>
            </c:dLbl>
            <c:dLbl>
              <c:idx val="1"/>
              <c:delete val="1"/>
            </c:dLbl>
            <c:showVal val="1"/>
          </c:dLbls>
          <c:trendline>
            <c:trendlineType val="linear"/>
          </c:trendline>
          <c:cat>
            <c:numRef>
              <c:f>Лист1!$A$2:$A$4</c:f>
              <c:numCache>
                <c:formatCode>General</c:formatCode>
                <c:ptCount val="3"/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1">
                  <c:v>27063</c:v>
                </c:pt>
              </c:numCache>
            </c:numRef>
          </c:val>
        </c:ser>
        <c:ser>
          <c:idx val="4"/>
          <c:order val="2"/>
          <c:tx>
            <c:strRef>
              <c:f>Лист1!$F$1</c:f>
              <c:strCache>
                <c:ptCount val="1"/>
                <c:pt idx="0">
                  <c:v>Средняя номинальная зарплата</c:v>
                </c:pt>
              </c:strCache>
            </c:strRef>
          </c:tx>
          <c:spPr>
            <a:solidFill>
              <a:srgbClr val="3399FF"/>
            </a:solidFill>
          </c:spPr>
          <c:dLbls>
            <c:dLbl>
              <c:idx val="0"/>
              <c:layout>
                <c:manualLayout>
                  <c:x val="-0.12083333333333333"/>
                  <c:y val="2.8314182556544658E-2"/>
                </c:manualLayout>
              </c:layout>
              <c:showVal val="1"/>
            </c:dLbl>
            <c:dLbl>
              <c:idx val="1"/>
              <c:delete val="1"/>
            </c:dLbl>
            <c:dLbl>
              <c:idx val="2"/>
              <c:delete val="1"/>
            </c:dLbl>
            <c:showVal val="1"/>
          </c:dLbls>
          <c:cat>
            <c:numRef>
              <c:f>Лист1!$A$2:$A$4</c:f>
              <c:numCache>
                <c:formatCode>General</c:formatCode>
                <c:ptCount val="3"/>
              </c:numCache>
            </c:numRef>
          </c:cat>
          <c:val>
            <c:numRef>
              <c:f>Лист1!$F$2:$F$4</c:f>
              <c:numCache>
                <c:formatCode>General</c:formatCode>
                <c:ptCount val="3"/>
                <c:pt idx="2">
                  <c:v>37404</c:v>
                </c:pt>
              </c:numCache>
            </c:numRef>
          </c:val>
        </c:ser>
        <c:axId val="139494144"/>
        <c:axId val="139495680"/>
      </c:barChart>
      <c:catAx>
        <c:axId val="139494144"/>
        <c:scaling>
          <c:orientation val="minMax"/>
        </c:scaling>
        <c:axPos val="b"/>
        <c:numFmt formatCode="General" sourceLinked="1"/>
        <c:tickLblPos val="nextTo"/>
        <c:crossAx val="139495680"/>
        <c:crosses val="autoZero"/>
        <c:auto val="1"/>
        <c:lblAlgn val="ctr"/>
        <c:lblOffset val="100"/>
      </c:catAx>
      <c:valAx>
        <c:axId val="139495680"/>
        <c:scaling>
          <c:orientation val="minMax"/>
        </c:scaling>
        <c:axPos val="l"/>
        <c:majorGridlines/>
        <c:numFmt formatCode="General" sourceLinked="1"/>
        <c:tickLblPos val="nextTo"/>
        <c:crossAx val="13949414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0"/>
  <c:chart>
    <c:autoTitleDeleted val="1"/>
    <c:plotArea>
      <c:layout>
        <c:manualLayout>
          <c:layoutTarget val="inner"/>
          <c:xMode val="edge"/>
          <c:yMode val="edge"/>
          <c:x val="0.52390614367648491"/>
          <c:y val="0.13698202058370401"/>
          <c:w val="0.43046089724896358"/>
          <c:h val="0.7587584408029491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1"/>
            <c:spPr>
              <a:solidFill>
                <a:schemeClr val="accent3"/>
              </a:solidFill>
              <a:ln w="25400" cap="flat" cmpd="sng" algn="ctr">
                <a:solidFill>
                  <a:schemeClr val="accent3">
                    <a:shade val="50000"/>
                  </a:schemeClr>
                </a:solidFill>
                <a:prstDash val="solid"/>
              </a:ln>
              <a:effectLst/>
            </c:spPr>
          </c:dPt>
          <c:dPt>
            <c:idx val="2"/>
            <c:spPr>
              <a:solidFill>
                <a:schemeClr val="accent6">
                  <a:lumMod val="50000"/>
                </a:schemeClr>
              </a:solidFill>
              <a:ln w="25400" cap="flat" cmpd="sng" algn="ctr">
                <a:solidFill>
                  <a:schemeClr val="accent6">
                    <a:shade val="50000"/>
                  </a:schemeClr>
                </a:solidFill>
                <a:prstDash val="solid"/>
              </a:ln>
              <a:effectLst/>
            </c:spPr>
          </c:dPt>
          <c:dPt>
            <c:idx val="3"/>
            <c:spPr>
              <a:solidFill>
                <a:schemeClr val="accent2"/>
              </a:solidFill>
              <a:ln w="25400" cap="flat" cmpd="sng" algn="ctr">
                <a:solidFill>
                  <a:schemeClr val="accent2">
                    <a:shade val="50000"/>
                  </a:schemeClr>
                </a:solidFill>
                <a:prstDash val="solid"/>
              </a:ln>
              <a:effectLst/>
            </c:spPr>
          </c:dPt>
          <c:dLbls>
            <c:dLbl>
              <c:idx val="0"/>
              <c:delete val="1"/>
            </c:dLbl>
            <c:dLbl>
              <c:idx val="1"/>
              <c:layout>
                <c:manualLayout>
                  <c:x val="-8.8213163713398032E-2"/>
                  <c:y val="0.19864753550520237"/>
                </c:manualLayout>
              </c:layout>
              <c:tx>
                <c:rich>
                  <a:bodyPr/>
                  <a:lstStyle/>
                  <a:p>
                    <a:pPr>
                      <a:defRPr sz="1600"/>
                    </a:pPr>
                    <a:r>
                      <a:rPr lang="ru-RU" sz="1600" b="1" dirty="0" err="1" smtClean="0">
                        <a:solidFill>
                          <a:schemeClr val="bg1"/>
                        </a:solidFill>
                      </a:rPr>
                      <a:t>Компенсаци-онные</a:t>
                    </a:r>
                    <a:r>
                      <a:rPr lang="ru-RU" sz="1600" b="1" dirty="0" smtClean="0">
                        <a:solidFill>
                          <a:schemeClr val="bg1"/>
                        </a:solidFill>
                      </a:rPr>
                      <a:t> выплаты</a:t>
                    </a:r>
                    <a:endParaRPr lang="ru-RU" sz="1600" b="1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dLblPos val="bestFit"/>
            </c:dLbl>
            <c:dLbl>
              <c:idx val="2"/>
              <c:layout>
                <c:manualLayout>
                  <c:x val="-4.5533804802177523E-2"/>
                  <c:y val="-0.10475302318199479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sz="1800" b="1" dirty="0" err="1" smtClean="0">
                        <a:solidFill>
                          <a:schemeClr val="bg1"/>
                        </a:solidFill>
                      </a:rPr>
                      <a:t>Стимулиру-ющие</a:t>
                    </a:r>
                    <a:r>
                      <a:rPr lang="ru-RU" sz="1800" b="1" dirty="0" smtClean="0">
                        <a:solidFill>
                          <a:schemeClr val="bg1"/>
                        </a:solidFill>
                      </a:rPr>
                      <a:t> выплаты</a:t>
                    </a:r>
                    <a:endParaRPr lang="ru-RU" sz="1800" b="1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dLblPos val="bestFit"/>
            </c:dLbl>
            <c:dLbl>
              <c:idx val="3"/>
              <c:layout>
                <c:manualLayout>
                  <c:x val="0.20221043550112355"/>
                  <c:y val="-0.1349825941738407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sz="1600" b="1" dirty="0" err="1" smtClean="0">
                        <a:solidFill>
                          <a:schemeClr val="bg1"/>
                        </a:solidFill>
                      </a:rPr>
                      <a:t>Вознагражде-ние</a:t>
                    </a:r>
                    <a:r>
                      <a:rPr lang="ru-RU" sz="1600" b="1" dirty="0" smtClean="0">
                        <a:solidFill>
                          <a:schemeClr val="bg1"/>
                        </a:solidFill>
                      </a:rPr>
                      <a:t>  </a:t>
                    </a:r>
                    <a:r>
                      <a:rPr lang="ru-RU" sz="1600" b="1" dirty="0">
                        <a:solidFill>
                          <a:schemeClr val="bg1"/>
                        </a:solidFill>
                      </a:rPr>
                      <a:t>за труд </a:t>
                    </a:r>
                    <a:r>
                      <a:rPr lang="ru-RU" sz="1600" b="1" dirty="0" smtClean="0">
                        <a:solidFill>
                          <a:schemeClr val="bg1"/>
                        </a:solidFill>
                      </a:rPr>
                      <a:t>(не ниже МРОТ )</a:t>
                    </a:r>
                    <a:endParaRPr lang="ru-RU" sz="1600" b="1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dLblPos val="bestFit"/>
            </c:dLbl>
            <c:showVal val="1"/>
            <c:showCatName val="1"/>
            <c:showLeaderLines val="1"/>
          </c:dLbls>
          <c:cat>
            <c:strRef>
              <c:f>Лист1!$A$2:$A$5</c:f>
              <c:strCache>
                <c:ptCount val="4"/>
                <c:pt idx="1">
                  <c:v>Компенсационные выплаты</c:v>
                </c:pt>
                <c:pt idx="2">
                  <c:v>Стимулирующие выплаты</c:v>
                </c:pt>
                <c:pt idx="3">
                  <c:v>Вознаграждение за труд (4330 руб.)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1">
                  <c:v>1.4</c:v>
                </c:pt>
                <c:pt idx="2">
                  <c:v>1.4</c:v>
                </c:pt>
                <c:pt idx="3">
                  <c:v>4.2</c:v>
                </c:pt>
              </c:numCache>
            </c:numRef>
          </c:val>
        </c:ser>
        <c:dLbls>
          <c:showVal val="1"/>
          <c:showCatName val="1"/>
        </c:dLbls>
        <c:firstSliceAng val="0"/>
      </c:pieChart>
      <c:spPr>
        <a:noFill/>
        <a:ln w="25400">
          <a:noFill/>
        </a:ln>
      </c:spPr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0"/>
  <c:chart>
    <c:autoTitleDeleted val="1"/>
    <c:plotArea>
      <c:layout>
        <c:manualLayout>
          <c:layoutTarget val="inner"/>
          <c:xMode val="edge"/>
          <c:yMode val="edge"/>
          <c:x val="0.48925075337805563"/>
          <c:y val="9.5517793671755599E-2"/>
          <c:w val="0.47988504909108581"/>
          <c:h val="0.872579382553519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1"/>
            <c:spPr>
              <a:solidFill>
                <a:schemeClr val="accent3"/>
              </a:solidFill>
              <a:ln w="22622" cap="flat" cmpd="sng" algn="ctr">
                <a:solidFill>
                  <a:schemeClr val="accent3">
                    <a:shade val="50000"/>
                  </a:schemeClr>
                </a:solidFill>
                <a:prstDash val="solid"/>
              </a:ln>
              <a:effectLst/>
            </c:spPr>
          </c:dPt>
          <c:dPt>
            <c:idx val="2"/>
            <c:spPr>
              <a:solidFill>
                <a:schemeClr val="accent6">
                  <a:lumMod val="50000"/>
                </a:schemeClr>
              </a:solidFill>
              <a:ln w="22622" cap="flat" cmpd="sng" algn="ctr">
                <a:solidFill>
                  <a:schemeClr val="accent6">
                    <a:shade val="50000"/>
                  </a:schemeClr>
                </a:solidFill>
                <a:prstDash val="solid"/>
              </a:ln>
              <a:effectLst/>
            </c:spPr>
          </c:dPt>
          <c:dPt>
            <c:idx val="3"/>
            <c:spPr>
              <a:solidFill>
                <a:schemeClr val="accent2"/>
              </a:solidFill>
              <a:ln w="22622" cap="flat" cmpd="sng" algn="ctr">
                <a:solidFill>
                  <a:schemeClr val="accent2">
                    <a:shade val="50000"/>
                  </a:schemeClr>
                </a:solidFill>
                <a:prstDash val="solid"/>
              </a:ln>
              <a:effectLst/>
            </c:spPr>
          </c:dPt>
          <c:dLbls>
            <c:dLbl>
              <c:idx val="0"/>
              <c:delete val="1"/>
            </c:dLbl>
            <c:dLbl>
              <c:idx val="1"/>
              <c:layout>
                <c:manualLayout>
                  <c:x val="-9.4378608923884527E-2"/>
                  <c:y val="0.22065447729024737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sz="1603" b="1" dirty="0" err="1" smtClean="0">
                        <a:solidFill>
                          <a:schemeClr val="bg1"/>
                        </a:solidFill>
                      </a:rPr>
                      <a:t>Компенсаци-онные</a:t>
                    </a:r>
                    <a:r>
                      <a:rPr lang="ru-RU" sz="1603" b="1" dirty="0" smtClean="0">
                        <a:solidFill>
                          <a:schemeClr val="bg1"/>
                        </a:solidFill>
                      </a:rPr>
                      <a:t> выплаты</a:t>
                    </a:r>
                    <a:endParaRPr lang="ru-RU" sz="1800" b="1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dLblPos val="bestFit"/>
            </c:dLbl>
            <c:dLbl>
              <c:idx val="2"/>
              <c:layout>
                <c:manualLayout>
                  <c:x val="-5.0542760279964946E-2"/>
                  <c:y val="-0.13284200511581734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sz="1781" b="1" dirty="0" err="1" smtClean="0">
                        <a:solidFill>
                          <a:schemeClr val="bg1"/>
                        </a:solidFill>
                      </a:rPr>
                      <a:t>Стимулиру-ющие</a:t>
                    </a:r>
                    <a:r>
                      <a:rPr lang="ru-RU" sz="1781" b="1" dirty="0" smtClean="0">
                        <a:solidFill>
                          <a:schemeClr val="bg1"/>
                        </a:solidFill>
                      </a:rPr>
                      <a:t> выплаты</a:t>
                    </a:r>
                    <a:endParaRPr lang="ru-RU" sz="2000" b="1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dLblPos val="bestFit"/>
            </c:dLbl>
            <c:dLbl>
              <c:idx val="3"/>
              <c:layout>
                <c:manualLayout>
                  <c:x val="0.2018797025371829"/>
                  <c:y val="-0.18010752628777565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sz="1603" b="1" dirty="0" smtClean="0">
                        <a:solidFill>
                          <a:schemeClr val="bg1"/>
                        </a:solidFill>
                      </a:rPr>
                      <a:t>Тарифная ставка, оклад (не ниже МРОТ)</a:t>
                    </a:r>
                    <a:endParaRPr lang="ru-RU" sz="1800" b="1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dLblPos val="bestFit"/>
            </c:dLbl>
            <c:showVal val="1"/>
            <c:showCatName val="1"/>
            <c:showLeaderLines val="1"/>
          </c:dLbls>
          <c:cat>
            <c:strRef>
              <c:f>Лист1!$A$2:$A$5</c:f>
              <c:strCache>
                <c:ptCount val="4"/>
                <c:pt idx="1">
                  <c:v>Компенсационные выплаты</c:v>
                </c:pt>
                <c:pt idx="2">
                  <c:v>Стимулирующие выплаты</c:v>
                </c:pt>
                <c:pt idx="3">
                  <c:v>Вознаграждение за труд (4330 руб.)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1">
                  <c:v>1.4</c:v>
                </c:pt>
                <c:pt idx="2">
                  <c:v>1.4</c:v>
                </c:pt>
                <c:pt idx="3">
                  <c:v>4.2</c:v>
                </c:pt>
              </c:numCache>
            </c:numRef>
          </c:val>
        </c:ser>
        <c:dLbls>
          <c:showVal val="1"/>
          <c:showCatName val="1"/>
        </c:dLbls>
        <c:firstSliceAng val="0"/>
      </c:pieChart>
      <c:spPr>
        <a:noFill/>
        <a:ln w="22622">
          <a:noFill/>
        </a:ln>
      </c:spPr>
    </c:plotArea>
    <c:plotVisOnly val="1"/>
    <c:dispBlanksAs val="zero"/>
  </c:chart>
  <c:txPr>
    <a:bodyPr/>
    <a:lstStyle/>
    <a:p>
      <a:pPr>
        <a:defRPr sz="1603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0"/>
  <c:chart>
    <c:autoTitleDeleted val="1"/>
    <c:plotArea>
      <c:layout>
        <c:manualLayout>
          <c:layoutTarget val="inner"/>
          <c:xMode val="edge"/>
          <c:yMode val="edge"/>
          <c:x val="0"/>
          <c:y val="1.381392918135186E-2"/>
          <c:w val="0.73706702979242056"/>
          <c:h val="0.8326181269941016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1"/>
            <c:spPr>
              <a:solidFill>
                <a:schemeClr val="accent3"/>
              </a:solidFill>
              <a:ln w="25396" cap="flat" cmpd="sng" algn="ctr">
                <a:solidFill>
                  <a:schemeClr val="accent3">
                    <a:shade val="50000"/>
                  </a:schemeClr>
                </a:solidFill>
                <a:prstDash val="solid"/>
              </a:ln>
              <a:effectLst/>
            </c:spPr>
          </c:dPt>
          <c:dPt>
            <c:idx val="2"/>
            <c:spPr>
              <a:solidFill>
                <a:schemeClr val="accent6">
                  <a:lumMod val="50000"/>
                </a:schemeClr>
              </a:solidFill>
              <a:ln w="25396" cap="flat" cmpd="sng" algn="ctr">
                <a:solidFill>
                  <a:schemeClr val="accent6">
                    <a:shade val="50000"/>
                  </a:schemeClr>
                </a:solidFill>
                <a:prstDash val="solid"/>
              </a:ln>
              <a:effectLst/>
            </c:spPr>
          </c:dPt>
          <c:dPt>
            <c:idx val="3"/>
            <c:spPr>
              <a:solidFill>
                <a:schemeClr val="accent2"/>
              </a:solidFill>
              <a:ln w="25396" cap="flat" cmpd="sng" algn="ctr">
                <a:solidFill>
                  <a:schemeClr val="accent2">
                    <a:shade val="50000"/>
                  </a:schemeClr>
                </a:solidFill>
                <a:prstDash val="solid"/>
              </a:ln>
              <a:effectLst/>
            </c:spPr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layout>
                <c:manualLayout>
                  <c:x val="-0.25585083750037496"/>
                  <c:y val="-9.4043724386406347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sz="1600" b="1" dirty="0" smtClean="0">
                        <a:solidFill>
                          <a:schemeClr val="bg1"/>
                        </a:solidFill>
                      </a:rPr>
                      <a:t>Стимулирующие выплаты</a:t>
                    </a:r>
                    <a:endParaRPr lang="ru-RU" sz="1600" b="1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dLblPos val="bestFit"/>
            </c:dLbl>
            <c:dLbl>
              <c:idx val="3"/>
              <c:delete val="1"/>
            </c:dLbl>
            <c:showVal val="1"/>
            <c:showCatName val="1"/>
            <c:showLeaderLines val="1"/>
          </c:dLbls>
          <c:cat>
            <c:strRef>
              <c:f>Лист1!$A$2:$A$5</c:f>
              <c:strCache>
                <c:ptCount val="4"/>
                <c:pt idx="1">
                  <c:v>Компенсационные выплаты</c:v>
                </c:pt>
                <c:pt idx="2">
                  <c:v>Стимулирующие выплаты</c:v>
                </c:pt>
                <c:pt idx="3">
                  <c:v>Вознаграждение за труд (4330 руб.)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1">
                  <c:v>1.4</c:v>
                </c:pt>
                <c:pt idx="2">
                  <c:v>1.4</c:v>
                </c:pt>
                <c:pt idx="3">
                  <c:v>4.2</c:v>
                </c:pt>
              </c:numCache>
            </c:numRef>
          </c:val>
        </c:ser>
        <c:dLbls>
          <c:showVal val="1"/>
          <c:showCatName val="1"/>
        </c:dLbls>
        <c:firstSliceAng val="0"/>
      </c:pieChart>
      <c:spPr>
        <a:noFill/>
        <a:ln w="25396">
          <a:noFill/>
        </a:ln>
      </c:spPr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0"/>
  <c:chart>
    <c:autoTitleDeleted val="1"/>
    <c:plotArea>
      <c:layout>
        <c:manualLayout>
          <c:layoutTarget val="inner"/>
          <c:xMode val="edge"/>
          <c:yMode val="edge"/>
          <c:x val="0"/>
          <c:y val="1.381392918135186E-2"/>
          <c:w val="0.73706702979242056"/>
          <c:h val="0.8326181269941016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1"/>
            <c:spPr>
              <a:solidFill>
                <a:schemeClr val="accent3"/>
              </a:solidFill>
              <a:ln w="25396" cap="flat" cmpd="sng" algn="ctr">
                <a:solidFill>
                  <a:schemeClr val="accent3">
                    <a:shade val="50000"/>
                  </a:schemeClr>
                </a:solidFill>
                <a:prstDash val="solid"/>
              </a:ln>
              <a:effectLst/>
            </c:spPr>
          </c:dPt>
          <c:dPt>
            <c:idx val="2"/>
            <c:spPr>
              <a:solidFill>
                <a:schemeClr val="accent6">
                  <a:lumMod val="50000"/>
                </a:schemeClr>
              </a:solidFill>
              <a:ln w="25396" cap="flat" cmpd="sng" algn="ctr">
                <a:solidFill>
                  <a:schemeClr val="accent6">
                    <a:shade val="50000"/>
                  </a:schemeClr>
                </a:solidFill>
                <a:prstDash val="solid"/>
              </a:ln>
              <a:effectLst/>
            </c:spPr>
          </c:dPt>
          <c:dPt>
            <c:idx val="3"/>
            <c:spPr>
              <a:solidFill>
                <a:schemeClr val="accent2"/>
              </a:solidFill>
              <a:ln w="25396" cap="flat" cmpd="sng" algn="ctr">
                <a:solidFill>
                  <a:schemeClr val="accent2">
                    <a:shade val="50000"/>
                  </a:schemeClr>
                </a:solidFill>
                <a:prstDash val="solid"/>
              </a:ln>
              <a:effectLst/>
            </c:spPr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layout>
                <c:manualLayout>
                  <c:x val="-0.25585083750037496"/>
                  <c:y val="-9.4043724386406347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sz="1600" b="1" dirty="0" smtClean="0">
                        <a:solidFill>
                          <a:schemeClr val="bg1"/>
                        </a:solidFill>
                      </a:rPr>
                      <a:t>Стимулирующие выплаты</a:t>
                    </a:r>
                    <a:endParaRPr lang="ru-RU" sz="1600" b="1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dLblPos val="bestFit"/>
            </c:dLbl>
            <c:dLbl>
              <c:idx val="3"/>
              <c:delete val="1"/>
            </c:dLbl>
            <c:showVal val="1"/>
            <c:showCatName val="1"/>
            <c:showLeaderLines val="1"/>
          </c:dLbls>
          <c:cat>
            <c:strRef>
              <c:f>Лист1!$A$2:$A$5</c:f>
              <c:strCache>
                <c:ptCount val="4"/>
                <c:pt idx="1">
                  <c:v>Компенсационные выплаты</c:v>
                </c:pt>
                <c:pt idx="2">
                  <c:v>Стимулирующие выплаты</c:v>
                </c:pt>
                <c:pt idx="3">
                  <c:v>Вознаграждение за труд (4330 руб.)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1">
                  <c:v>1.4</c:v>
                </c:pt>
                <c:pt idx="2">
                  <c:v>1.4</c:v>
                </c:pt>
                <c:pt idx="3">
                  <c:v>4.2</c:v>
                </c:pt>
              </c:numCache>
            </c:numRef>
          </c:val>
        </c:ser>
        <c:dLbls>
          <c:showVal val="1"/>
          <c:showCatName val="1"/>
        </c:dLbls>
        <c:firstSliceAng val="0"/>
      </c:pieChart>
      <c:spPr>
        <a:noFill/>
        <a:ln w="25396">
          <a:noFill/>
        </a:ln>
      </c:spPr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0"/>
  <c:chart>
    <c:autoTitleDeleted val="1"/>
    <c:plotArea>
      <c:layout>
        <c:manualLayout>
          <c:layoutTarget val="inner"/>
          <c:xMode val="edge"/>
          <c:yMode val="edge"/>
          <c:x val="0.14724470205113549"/>
          <c:y val="0.11022317239447163"/>
          <c:w val="0.48934298143288468"/>
          <c:h val="0.8897768276055365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1"/>
            <c:spPr>
              <a:solidFill>
                <a:schemeClr val="accent3"/>
              </a:solidFill>
              <a:ln w="23703" cap="flat" cmpd="sng" algn="ctr">
                <a:solidFill>
                  <a:schemeClr val="accent3">
                    <a:shade val="50000"/>
                  </a:schemeClr>
                </a:solidFill>
                <a:prstDash val="solid"/>
              </a:ln>
              <a:effectLst/>
            </c:spPr>
          </c:dPt>
          <c:dPt>
            <c:idx val="2"/>
            <c:spPr>
              <a:solidFill>
                <a:schemeClr val="lt1"/>
              </a:solidFill>
              <a:ln w="23703" cap="flat" cmpd="sng" algn="ctr">
                <a:solidFill>
                  <a:schemeClr val="accent6"/>
                </a:solidFill>
                <a:prstDash val="solid"/>
              </a:ln>
              <a:effectLst/>
            </c:spPr>
          </c:dPt>
          <c:dPt>
            <c:idx val="3"/>
            <c:spPr>
              <a:solidFill>
                <a:schemeClr val="accent2"/>
              </a:solidFill>
              <a:ln w="23703" cap="flat" cmpd="sng" algn="ctr">
                <a:solidFill>
                  <a:schemeClr val="accent2">
                    <a:shade val="50000"/>
                  </a:schemeClr>
                </a:solidFill>
                <a:prstDash val="solid"/>
              </a:ln>
              <a:effectLst/>
            </c:spPr>
          </c:dPt>
          <c:dLbls>
            <c:dLbl>
              <c:idx val="0"/>
              <c:delete val="1"/>
            </c:dLbl>
            <c:dLbl>
              <c:idx val="1"/>
              <c:layout>
                <c:manualLayout>
                  <c:x val="-0.15423568581705407"/>
                  <c:y val="0.19920070049180694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sz="1680" b="1" dirty="0" err="1" smtClean="0">
                        <a:solidFill>
                          <a:schemeClr val="bg1"/>
                        </a:solidFill>
                      </a:rPr>
                      <a:t>Компенса-ционные</a:t>
                    </a:r>
                    <a:r>
                      <a:rPr lang="ru-RU" sz="1680" b="1" dirty="0" smtClean="0">
                        <a:solidFill>
                          <a:schemeClr val="bg1"/>
                        </a:solidFill>
                      </a:rPr>
                      <a:t> выплаты</a:t>
                    </a:r>
                    <a:endParaRPr lang="ru-RU" sz="1800" b="1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dLblPos val="bestFit"/>
            </c:dLbl>
            <c:dLbl>
              <c:idx val="2"/>
              <c:delete val="1"/>
            </c:dLbl>
            <c:dLbl>
              <c:idx val="3"/>
              <c:delete val="1"/>
            </c:dLbl>
            <c:showVal val="1"/>
            <c:showCatName val="1"/>
            <c:showLeaderLines val="1"/>
          </c:dLbls>
          <c:cat>
            <c:strRef>
              <c:f>Лист1!$A$2:$A$5</c:f>
              <c:strCache>
                <c:ptCount val="4"/>
                <c:pt idx="1">
                  <c:v>Компенсационные выплаты</c:v>
                </c:pt>
                <c:pt idx="2">
                  <c:v>Стимулирующие выплаты</c:v>
                </c:pt>
                <c:pt idx="3">
                  <c:v>Вознаграждение за труд (4330 руб.)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1">
                  <c:v>1.4</c:v>
                </c:pt>
                <c:pt idx="2">
                  <c:v>1.4</c:v>
                </c:pt>
                <c:pt idx="3">
                  <c:v>4.2</c:v>
                </c:pt>
              </c:numCache>
            </c:numRef>
          </c:val>
        </c:ser>
        <c:dLbls>
          <c:showVal val="1"/>
          <c:showCatName val="1"/>
        </c:dLbls>
        <c:firstSliceAng val="0"/>
      </c:pieChart>
      <c:spPr>
        <a:noFill/>
        <a:ln w="23703">
          <a:noFill/>
        </a:ln>
      </c:spPr>
    </c:plotArea>
    <c:plotVisOnly val="1"/>
    <c:dispBlanksAs val="zero"/>
  </c:chart>
  <c:txPr>
    <a:bodyPr/>
    <a:lstStyle/>
    <a:p>
      <a:pPr>
        <a:defRPr sz="1680"/>
      </a:pPr>
      <a:endParaRPr lang="ru-RU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0"/>
  <c:chart>
    <c:autoTitleDeleted val="1"/>
    <c:plotArea>
      <c:layout>
        <c:manualLayout>
          <c:layoutTarget val="inner"/>
          <c:xMode val="edge"/>
          <c:yMode val="edge"/>
          <c:x val="0.48770754350150669"/>
          <c:y val="6.4538751200573313E-2"/>
          <c:w val="0.49377393797998137"/>
          <c:h val="0.8978336765015566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1"/>
            <c:spPr>
              <a:solidFill>
                <a:schemeClr val="accent3"/>
              </a:solidFill>
              <a:ln w="21594" cap="flat" cmpd="sng" algn="ctr">
                <a:solidFill>
                  <a:schemeClr val="accent3">
                    <a:shade val="50000"/>
                  </a:schemeClr>
                </a:solidFill>
                <a:prstDash val="solid"/>
              </a:ln>
              <a:effectLst/>
            </c:spPr>
          </c:dPt>
          <c:dPt>
            <c:idx val="2"/>
            <c:spPr>
              <a:solidFill>
                <a:schemeClr val="lt1"/>
              </a:solidFill>
              <a:ln w="21594" cap="flat" cmpd="sng" algn="ctr">
                <a:solidFill>
                  <a:schemeClr val="accent6"/>
                </a:solidFill>
                <a:prstDash val="solid"/>
              </a:ln>
              <a:effectLst/>
            </c:spPr>
          </c:dPt>
          <c:dPt>
            <c:idx val="3"/>
            <c:spPr>
              <a:solidFill>
                <a:schemeClr val="accent2"/>
              </a:solidFill>
              <a:ln w="21594" cap="flat" cmpd="sng" algn="ctr">
                <a:solidFill>
                  <a:schemeClr val="accent2">
                    <a:shade val="50000"/>
                  </a:schemeClr>
                </a:solidFill>
                <a:prstDash val="solid"/>
              </a:ln>
              <a:effectLst/>
            </c:spPr>
          </c:dPt>
          <c:dLbls>
            <c:dLbl>
              <c:idx val="0"/>
              <c:delete val="1"/>
            </c:dLbl>
            <c:dLbl>
              <c:idx val="1"/>
              <c:layout>
                <c:manualLayout>
                  <c:x val="-6.9224142121123752E-2"/>
                  <c:y val="0.21504241196845844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sz="1530" b="1" dirty="0" err="1" smtClean="0">
                        <a:solidFill>
                          <a:schemeClr val="bg1"/>
                        </a:solidFill>
                      </a:rPr>
                      <a:t>Компенса-ционные</a:t>
                    </a:r>
                    <a:r>
                      <a:rPr lang="ru-RU" sz="1530" b="1" dirty="0" smtClean="0">
                        <a:solidFill>
                          <a:schemeClr val="bg1"/>
                        </a:solidFill>
                      </a:rPr>
                      <a:t> выплаты</a:t>
                    </a:r>
                    <a:endParaRPr lang="ru-RU" sz="1800" b="1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dLblPos val="bestFit"/>
            </c:dLbl>
            <c:dLbl>
              <c:idx val="2"/>
              <c:delete val="1"/>
            </c:dLbl>
            <c:dLbl>
              <c:idx val="3"/>
              <c:delete val="1"/>
            </c:dLbl>
            <c:showVal val="1"/>
            <c:showCatName val="1"/>
            <c:showLeaderLines val="1"/>
          </c:dLbls>
          <c:cat>
            <c:strRef>
              <c:f>Лист1!$A$2:$A$5</c:f>
              <c:strCache>
                <c:ptCount val="4"/>
                <c:pt idx="1">
                  <c:v>Компенсационные выплаты</c:v>
                </c:pt>
                <c:pt idx="2">
                  <c:v>Стимулирующие выплаты</c:v>
                </c:pt>
                <c:pt idx="3">
                  <c:v>Вознаграждение за труд (4330 руб.)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1">
                  <c:v>1.4</c:v>
                </c:pt>
                <c:pt idx="2">
                  <c:v>1.4</c:v>
                </c:pt>
                <c:pt idx="3">
                  <c:v>4.2</c:v>
                </c:pt>
              </c:numCache>
            </c:numRef>
          </c:val>
        </c:ser>
        <c:dLbls>
          <c:showVal val="1"/>
          <c:showCatName val="1"/>
        </c:dLbls>
        <c:firstSliceAng val="0"/>
      </c:pieChart>
      <c:spPr>
        <a:noFill/>
        <a:ln w="21594">
          <a:noFill/>
        </a:ln>
      </c:spPr>
    </c:plotArea>
    <c:plotVisOnly val="1"/>
    <c:dispBlanksAs val="zero"/>
  </c:chart>
  <c:txPr>
    <a:bodyPr/>
    <a:lstStyle/>
    <a:p>
      <a:pPr>
        <a:defRPr sz="1530"/>
      </a:pPr>
      <a:endParaRPr lang="ru-RU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0"/>
  <c:chart>
    <c:autoTitleDeleted val="1"/>
    <c:plotArea>
      <c:layout>
        <c:manualLayout>
          <c:layoutTarget val="inner"/>
          <c:xMode val="edge"/>
          <c:yMode val="edge"/>
          <c:x val="0.47073223485953125"/>
          <c:y val="4.8071537482741324E-2"/>
          <c:w val="0.50457640711577723"/>
          <c:h val="0.9174759051278145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1"/>
            <c:spPr>
              <a:solidFill>
                <a:schemeClr val="lt1"/>
              </a:solidFill>
              <a:ln w="25009" cap="flat" cmpd="sng" algn="ctr">
                <a:solidFill>
                  <a:schemeClr val="accent3"/>
                </a:solidFill>
                <a:prstDash val="solid"/>
              </a:ln>
              <a:effectLst/>
            </c:spPr>
          </c:dPt>
          <c:dPt>
            <c:idx val="2"/>
            <c:spPr>
              <a:solidFill>
                <a:schemeClr val="lt1"/>
              </a:solidFill>
              <a:ln w="25009" cap="flat" cmpd="sng" algn="ctr">
                <a:solidFill>
                  <a:schemeClr val="accent6"/>
                </a:solidFill>
                <a:prstDash val="solid"/>
              </a:ln>
              <a:effectLst/>
            </c:spPr>
          </c:dPt>
          <c:dPt>
            <c:idx val="3"/>
            <c:spPr>
              <a:solidFill>
                <a:schemeClr val="accent2"/>
              </a:solidFill>
              <a:ln w="25009" cap="flat" cmpd="sng" algn="ctr">
                <a:solidFill>
                  <a:schemeClr val="accent2">
                    <a:shade val="50000"/>
                  </a:schemeClr>
                </a:solidFill>
                <a:prstDash val="solid"/>
              </a:ln>
              <a:effectLst/>
            </c:spPr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layout>
                <c:manualLayout>
                  <c:x val="0.24647844366676727"/>
                  <c:y val="-0.1801073053403248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sz="1969" b="1" dirty="0" smtClean="0">
                        <a:solidFill>
                          <a:schemeClr val="bg1"/>
                        </a:solidFill>
                      </a:rPr>
                      <a:t>Тарифная ставка, оклад (не ниже МРОТ)</a:t>
                    </a:r>
                    <a:endParaRPr lang="ru-RU" sz="2000" b="1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dLblPos val="bestFit"/>
            </c:dLbl>
            <c:showVal val="1"/>
            <c:showCatName val="1"/>
            <c:showLeaderLines val="1"/>
          </c:dLbls>
          <c:cat>
            <c:strRef>
              <c:f>Лист1!$A$2:$A$5</c:f>
              <c:strCache>
                <c:ptCount val="4"/>
                <c:pt idx="1">
                  <c:v>Компенсационные выплаты</c:v>
                </c:pt>
                <c:pt idx="2">
                  <c:v>Стимулирующие выплаты</c:v>
                </c:pt>
                <c:pt idx="3">
                  <c:v>Вознаграждение за труд (4330 руб.)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1">
                  <c:v>1.4</c:v>
                </c:pt>
                <c:pt idx="2">
                  <c:v>1.4</c:v>
                </c:pt>
                <c:pt idx="3">
                  <c:v>4.2</c:v>
                </c:pt>
              </c:numCache>
            </c:numRef>
          </c:val>
        </c:ser>
        <c:dLbls>
          <c:showVal val="1"/>
          <c:showCatName val="1"/>
        </c:dLbls>
        <c:firstSliceAng val="0"/>
      </c:pieChart>
      <c:spPr>
        <a:noFill/>
        <a:ln w="25009">
          <a:noFill/>
        </a:ln>
      </c:spPr>
    </c:plotArea>
    <c:plotVisOnly val="1"/>
    <c:dispBlanksAs val="zero"/>
  </c:chart>
  <c:txPr>
    <a:bodyPr/>
    <a:lstStyle/>
    <a:p>
      <a:pPr>
        <a:defRPr sz="1772"/>
      </a:pPr>
      <a:endParaRPr lang="ru-RU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C8A19A-2C32-4DED-AEA8-FCCF2BB02EC9}" type="doc">
      <dgm:prSet loTypeId="urn:microsoft.com/office/officeart/2005/8/layout/vList2" loCatId="list" qsTypeId="urn:microsoft.com/office/officeart/2005/8/quickstyle/3d2" qsCatId="3D" csTypeId="urn:microsoft.com/office/officeart/2005/8/colors/accent6_1" csCatId="accent6"/>
      <dgm:spPr/>
      <dgm:t>
        <a:bodyPr/>
        <a:lstStyle/>
        <a:p>
          <a:endParaRPr lang="ru-RU"/>
        </a:p>
      </dgm:t>
    </dgm:pt>
    <dgm:pt modelId="{E67CE8A1-6129-4886-A55E-7863CFA3E06E}">
      <dgm:prSet/>
      <dgm:spPr/>
      <dgm:t>
        <a:bodyPr/>
        <a:lstStyle/>
        <a:p>
          <a:pPr algn="ctr" rtl="0"/>
          <a:r>
            <a:rPr lang="ru-RU" b="1" dirty="0" smtClean="0">
              <a:solidFill>
                <a:schemeClr val="tx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Arial Black" pitchFamily="34" charset="0"/>
            </a:rPr>
            <a:t>Заработная плата</a:t>
          </a:r>
          <a:endParaRPr lang="ru-RU" b="1" dirty="0">
            <a:solidFill>
              <a:schemeClr val="tx1"/>
            </a:solidFill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  <a:latin typeface="Arial Black" pitchFamily="34" charset="0"/>
          </a:endParaRPr>
        </a:p>
      </dgm:t>
    </dgm:pt>
    <dgm:pt modelId="{785825D6-667E-4E0F-A357-C2D28033225F}" type="parTrans" cxnId="{4775BA1B-71FC-48C7-AA47-703449D32CDE}">
      <dgm:prSet/>
      <dgm:spPr/>
      <dgm:t>
        <a:bodyPr/>
        <a:lstStyle/>
        <a:p>
          <a:endParaRPr lang="ru-RU"/>
        </a:p>
      </dgm:t>
    </dgm:pt>
    <dgm:pt modelId="{6DDB6EE8-4C38-45FD-8796-6EF6BD1DA7AF}" type="sibTrans" cxnId="{4775BA1B-71FC-48C7-AA47-703449D32CDE}">
      <dgm:prSet/>
      <dgm:spPr/>
      <dgm:t>
        <a:bodyPr/>
        <a:lstStyle/>
        <a:p>
          <a:endParaRPr lang="ru-RU"/>
        </a:p>
      </dgm:t>
    </dgm:pt>
    <dgm:pt modelId="{F60B4EDE-1272-41B7-93C5-FD2FC7ECE336}" type="pres">
      <dgm:prSet presAssocID="{9AC8A19A-2C32-4DED-AEA8-FCCF2BB02EC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16F2AF9-5D46-4607-A12C-AF777BCDDA9B}" type="pres">
      <dgm:prSet presAssocID="{E67CE8A1-6129-4886-A55E-7863CFA3E06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AB5C93-E0AA-461F-AC09-B6EEF0186D13}" type="presOf" srcId="{E67CE8A1-6129-4886-A55E-7863CFA3E06E}" destId="{416F2AF9-5D46-4607-A12C-AF777BCDDA9B}" srcOrd="0" destOrd="0" presId="urn:microsoft.com/office/officeart/2005/8/layout/vList2"/>
    <dgm:cxn modelId="{483F8885-D01A-4003-9D62-0550F3412971}" type="presOf" srcId="{9AC8A19A-2C32-4DED-AEA8-FCCF2BB02EC9}" destId="{F60B4EDE-1272-41B7-93C5-FD2FC7ECE336}" srcOrd="0" destOrd="0" presId="urn:microsoft.com/office/officeart/2005/8/layout/vList2"/>
    <dgm:cxn modelId="{4775BA1B-71FC-48C7-AA47-703449D32CDE}" srcId="{9AC8A19A-2C32-4DED-AEA8-FCCF2BB02EC9}" destId="{E67CE8A1-6129-4886-A55E-7863CFA3E06E}" srcOrd="0" destOrd="0" parTransId="{785825D6-667E-4E0F-A357-C2D28033225F}" sibTransId="{6DDB6EE8-4C38-45FD-8796-6EF6BD1DA7AF}"/>
    <dgm:cxn modelId="{ACCE873A-5002-4E71-99CA-49A5387B31B4}" type="presParOf" srcId="{F60B4EDE-1272-41B7-93C5-FD2FC7ECE336}" destId="{416F2AF9-5D46-4607-A12C-AF777BCDDA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2F2C47-5635-4A7B-B203-7BCF6B24A250}" type="doc">
      <dgm:prSet loTypeId="urn:microsoft.com/office/officeart/2005/8/layout/vList2" loCatId="list" qsTypeId="urn:microsoft.com/office/officeart/2005/8/quickstyle/3d2" qsCatId="3D" csTypeId="urn:microsoft.com/office/officeart/2005/8/colors/accent6_1" csCatId="accent6" phldr="1"/>
      <dgm:spPr/>
      <dgm:t>
        <a:bodyPr/>
        <a:lstStyle/>
        <a:p>
          <a:endParaRPr lang="ru-RU"/>
        </a:p>
      </dgm:t>
    </dgm:pt>
    <dgm:pt modelId="{2F634BAD-CB03-460B-8023-EE22AEAA2791}">
      <dgm:prSet/>
      <dgm:spPr/>
      <dgm:t>
        <a:bodyPr/>
        <a:lstStyle/>
        <a:p>
          <a:pPr algn="ctr" rtl="0"/>
          <a:r>
            <a:rPr lang="ru-RU" b="1" dirty="0" smtClean="0">
              <a:solidFill>
                <a:schemeClr val="tx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Arial Black" pitchFamily="34" charset="0"/>
            </a:rPr>
            <a:t>Системы оплаты труда</a:t>
          </a:r>
          <a:endParaRPr lang="ru-RU" b="1" dirty="0">
            <a:solidFill>
              <a:schemeClr val="tx1"/>
            </a:solidFill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  <a:latin typeface="Arial Black" pitchFamily="34" charset="0"/>
          </a:endParaRPr>
        </a:p>
      </dgm:t>
    </dgm:pt>
    <dgm:pt modelId="{62D8A8A9-73BE-4D53-B15F-0A294A3D41C1}" type="parTrans" cxnId="{5B960A64-35EF-4536-942A-49C786D60250}">
      <dgm:prSet/>
      <dgm:spPr/>
      <dgm:t>
        <a:bodyPr/>
        <a:lstStyle/>
        <a:p>
          <a:endParaRPr lang="ru-RU"/>
        </a:p>
      </dgm:t>
    </dgm:pt>
    <dgm:pt modelId="{19788B2A-C549-4EB8-B01E-57A4577E46E8}" type="sibTrans" cxnId="{5B960A64-35EF-4536-942A-49C786D60250}">
      <dgm:prSet/>
      <dgm:spPr/>
      <dgm:t>
        <a:bodyPr/>
        <a:lstStyle/>
        <a:p>
          <a:endParaRPr lang="ru-RU"/>
        </a:p>
      </dgm:t>
    </dgm:pt>
    <dgm:pt modelId="{DD76759D-F1DD-42C4-AE4A-DFD27B60B012}" type="pres">
      <dgm:prSet presAssocID="{3E2F2C47-5635-4A7B-B203-7BCF6B24A25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EED6B1-A41B-4383-AA10-D965D331863C}" type="pres">
      <dgm:prSet presAssocID="{2F634BAD-CB03-460B-8023-EE22AEAA279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766174F-BBB6-4C81-B2A0-0F09DCBEBC1C}" type="presOf" srcId="{3E2F2C47-5635-4A7B-B203-7BCF6B24A250}" destId="{DD76759D-F1DD-42C4-AE4A-DFD27B60B012}" srcOrd="0" destOrd="0" presId="urn:microsoft.com/office/officeart/2005/8/layout/vList2"/>
    <dgm:cxn modelId="{5B960A64-35EF-4536-942A-49C786D60250}" srcId="{3E2F2C47-5635-4A7B-B203-7BCF6B24A250}" destId="{2F634BAD-CB03-460B-8023-EE22AEAA2791}" srcOrd="0" destOrd="0" parTransId="{62D8A8A9-73BE-4D53-B15F-0A294A3D41C1}" sibTransId="{19788B2A-C549-4EB8-B01E-57A4577E46E8}"/>
    <dgm:cxn modelId="{B0A18AE6-E841-4373-9AAE-6DCF9346B5F1}" type="presOf" srcId="{2F634BAD-CB03-460B-8023-EE22AEAA2791}" destId="{6AEED6B1-A41B-4383-AA10-D965D331863C}" srcOrd="0" destOrd="0" presId="urn:microsoft.com/office/officeart/2005/8/layout/vList2"/>
    <dgm:cxn modelId="{38024168-2455-4F85-BD7C-5DF30645A120}" type="presParOf" srcId="{DD76759D-F1DD-42C4-AE4A-DFD27B60B012}" destId="{6AEED6B1-A41B-4383-AA10-D965D331863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AB9F41-F990-4D06-A81E-1A23AC7E50C4}" type="doc">
      <dgm:prSet loTypeId="urn:microsoft.com/office/officeart/2005/8/layout/vList2" loCatId="list" qsTypeId="urn:microsoft.com/office/officeart/2005/8/quickstyle/simple5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FB8AED92-B85F-45D4-A666-8257A25DC3D2}">
      <dgm:prSet custT="1"/>
      <dgm:spPr/>
      <dgm:t>
        <a:bodyPr/>
        <a:lstStyle/>
        <a:p>
          <a:pPr algn="ctr" rtl="0"/>
          <a:r>
            <a:rPr lang="ru-RU" sz="2800" b="1" dirty="0" smtClean="0">
              <a:solidFill>
                <a:schemeClr val="tx1"/>
              </a:solidFill>
              <a:latin typeface="Arial Black" pitchFamily="34" charset="0"/>
            </a:rPr>
            <a:t>Понятие и системы заработной платы</a:t>
          </a:r>
          <a:endParaRPr lang="ru-RU" sz="2800" b="1" dirty="0">
            <a:solidFill>
              <a:schemeClr val="tx1"/>
            </a:solidFill>
            <a:latin typeface="Arial Black" pitchFamily="34" charset="0"/>
          </a:endParaRPr>
        </a:p>
      </dgm:t>
    </dgm:pt>
    <dgm:pt modelId="{8B38CE95-D7AB-4EFC-9096-1CBA9ED77D03}" type="parTrans" cxnId="{3D00224D-1D9C-488F-BE45-F6D3144E914E}">
      <dgm:prSet/>
      <dgm:spPr/>
      <dgm:t>
        <a:bodyPr/>
        <a:lstStyle/>
        <a:p>
          <a:endParaRPr lang="ru-RU"/>
        </a:p>
      </dgm:t>
    </dgm:pt>
    <dgm:pt modelId="{8CB7B34C-ED7D-45B9-B67C-5478173D984C}" type="sibTrans" cxnId="{3D00224D-1D9C-488F-BE45-F6D3144E914E}">
      <dgm:prSet/>
      <dgm:spPr/>
      <dgm:t>
        <a:bodyPr/>
        <a:lstStyle/>
        <a:p>
          <a:endParaRPr lang="ru-RU"/>
        </a:p>
      </dgm:t>
    </dgm:pt>
    <dgm:pt modelId="{E9F8D8E8-DCD2-45E3-A69C-B6EDA9FD45D8}" type="pres">
      <dgm:prSet presAssocID="{ABAB9F41-F990-4D06-A81E-1A23AC7E50C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1C779AF-320A-4E48-BEAB-AC45700ABFB2}" type="pres">
      <dgm:prSet presAssocID="{FB8AED92-B85F-45D4-A666-8257A25DC3D2}" presName="parentText" presStyleLbl="node1" presStyleIdx="0" presStyleCnt="1" custLinFactNeighborX="2509" custLinFactNeighborY="56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2E4C860-5C38-46B1-AC5C-05C14192C0A3}" type="presOf" srcId="{FB8AED92-B85F-45D4-A666-8257A25DC3D2}" destId="{71C779AF-320A-4E48-BEAB-AC45700ABFB2}" srcOrd="0" destOrd="0" presId="urn:microsoft.com/office/officeart/2005/8/layout/vList2"/>
    <dgm:cxn modelId="{3D00224D-1D9C-488F-BE45-F6D3144E914E}" srcId="{ABAB9F41-F990-4D06-A81E-1A23AC7E50C4}" destId="{FB8AED92-B85F-45D4-A666-8257A25DC3D2}" srcOrd="0" destOrd="0" parTransId="{8B38CE95-D7AB-4EFC-9096-1CBA9ED77D03}" sibTransId="{8CB7B34C-ED7D-45B9-B67C-5478173D984C}"/>
    <dgm:cxn modelId="{DBB895F7-8725-426F-AC53-D910B5ED2EED}" type="presOf" srcId="{ABAB9F41-F990-4D06-A81E-1A23AC7E50C4}" destId="{E9F8D8E8-DCD2-45E3-A69C-B6EDA9FD45D8}" srcOrd="0" destOrd="0" presId="urn:microsoft.com/office/officeart/2005/8/layout/vList2"/>
    <dgm:cxn modelId="{F352977B-F478-4262-93B0-894D558E43EB}" type="presParOf" srcId="{E9F8D8E8-DCD2-45E3-A69C-B6EDA9FD45D8}" destId="{71C779AF-320A-4E48-BEAB-AC45700ABFB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16F2AF9-5D46-4607-A12C-AF777BCDDA9B}">
      <dsp:nvSpPr>
        <dsp:cNvPr id="0" name=""/>
        <dsp:cNvSpPr/>
      </dsp:nvSpPr>
      <dsp:spPr>
        <a:xfrm>
          <a:off x="0" y="5512"/>
          <a:ext cx="8229599" cy="1131974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b="1" kern="1200" dirty="0" smtClean="0">
              <a:solidFill>
                <a:schemeClr val="tx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Arial Black" pitchFamily="34" charset="0"/>
            </a:rPr>
            <a:t>Заработная плата</a:t>
          </a:r>
          <a:endParaRPr lang="ru-RU" sz="4300" b="1" kern="1200" dirty="0">
            <a:solidFill>
              <a:schemeClr val="tx1"/>
            </a:solidFill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  <a:latin typeface="Arial Black" pitchFamily="34" charset="0"/>
          </a:endParaRPr>
        </a:p>
      </dsp:txBody>
      <dsp:txXfrm>
        <a:off x="0" y="5512"/>
        <a:ext cx="8229599" cy="113197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AEED6B1-A41B-4383-AA10-D965D331863C}">
      <dsp:nvSpPr>
        <dsp:cNvPr id="0" name=""/>
        <dsp:cNvSpPr/>
      </dsp:nvSpPr>
      <dsp:spPr>
        <a:xfrm>
          <a:off x="0" y="5512"/>
          <a:ext cx="8229599" cy="1131974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b="1" kern="1200" dirty="0" smtClean="0">
              <a:solidFill>
                <a:schemeClr val="tx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Arial Black" pitchFamily="34" charset="0"/>
            </a:rPr>
            <a:t>Системы оплаты труда</a:t>
          </a:r>
          <a:endParaRPr lang="ru-RU" sz="4300" b="1" kern="1200" dirty="0">
            <a:solidFill>
              <a:schemeClr val="tx1"/>
            </a:solidFill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  <a:latin typeface="Arial Black" pitchFamily="34" charset="0"/>
          </a:endParaRPr>
        </a:p>
      </dsp:txBody>
      <dsp:txXfrm>
        <a:off x="0" y="5512"/>
        <a:ext cx="8229599" cy="113197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1C779AF-320A-4E48-BEAB-AC45700ABFB2}">
      <dsp:nvSpPr>
        <dsp:cNvPr id="0" name=""/>
        <dsp:cNvSpPr/>
      </dsp:nvSpPr>
      <dsp:spPr>
        <a:xfrm>
          <a:off x="0" y="13500"/>
          <a:ext cx="8358245" cy="7675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lt1">
              <a:hueOff val="0"/>
              <a:satOff val="0"/>
              <a:lumOff val="0"/>
              <a:alphaOff val="0"/>
              <a:satMod val="11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  <a:latin typeface="Arial Black" pitchFamily="34" charset="0"/>
            </a:rPr>
            <a:t>Понятие и системы заработной платы</a:t>
          </a:r>
          <a:endParaRPr lang="ru-RU" sz="2800" b="1" kern="1200" dirty="0">
            <a:solidFill>
              <a:schemeClr val="tx1"/>
            </a:solidFill>
            <a:latin typeface="Arial Black" pitchFamily="34" charset="0"/>
          </a:endParaRPr>
        </a:p>
      </dsp:txBody>
      <dsp:txXfrm>
        <a:off x="0" y="13500"/>
        <a:ext cx="8358245" cy="7675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0.48425</cdr:x>
      <cdr:y>0.22607</cdr:y>
    </cdr:from>
    <cdr:to>
      <cdr:x>0.73625</cdr:x>
      <cdr:y>0.33911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427984" y="1296144"/>
          <a:ext cx="2304256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0.39344</cdr:x>
      <cdr:y>0.89567</cdr:y>
    </cdr:from>
    <cdr:to>
      <cdr:x>0.69672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456361" y="5030642"/>
          <a:ext cx="2664319" cy="5859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dirty="0" smtClean="0"/>
            <a:t>Медианная</a:t>
          </a:r>
          <a:r>
            <a:rPr lang="ru-RU" sz="1800" b="1" dirty="0" smtClean="0"/>
            <a:t> </a:t>
          </a:r>
          <a:r>
            <a:rPr lang="ru-RU" sz="2000" b="1" dirty="0" smtClean="0"/>
            <a:t>зарплата</a:t>
          </a:r>
          <a:endParaRPr lang="ru-RU" sz="1800" b="1" dirty="0"/>
        </a:p>
      </cdr:txBody>
    </cdr:sp>
  </cdr:relSizeAnchor>
  <cdr:relSizeAnchor xmlns:cdr="http://schemas.openxmlformats.org/drawingml/2006/chartDrawing">
    <cdr:from>
      <cdr:x>0.69672</cdr:x>
      <cdr:y>0.89567</cdr:y>
    </cdr:from>
    <cdr:to>
      <cdr:x>1</cdr:x>
      <cdr:y>0.95619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120680" y="5328592"/>
          <a:ext cx="266429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900" b="1" dirty="0"/>
            <a:t>Н</a:t>
          </a:r>
          <a:r>
            <a:rPr lang="ru-RU" sz="1900" b="1" dirty="0" smtClean="0"/>
            <a:t>оминальная зарплата</a:t>
          </a:r>
          <a:endParaRPr lang="ru-RU" sz="1900" b="1" dirty="0"/>
        </a:p>
      </cdr:txBody>
    </cdr:sp>
  </cdr:relSizeAnchor>
  <cdr:relSizeAnchor xmlns:cdr="http://schemas.openxmlformats.org/drawingml/2006/chartDrawing">
    <cdr:from>
      <cdr:x>0.09836</cdr:x>
      <cdr:y>0.68991</cdr:y>
    </cdr:from>
    <cdr:to>
      <cdr:x>1</cdr:x>
      <cdr:y>0.68991</cdr:y>
    </cdr:to>
    <cdr:sp macro="" textlink="">
      <cdr:nvSpPr>
        <cdr:cNvPr id="6" name="Прямая соединительная линия 5"/>
        <cdr:cNvSpPr/>
      </cdr:nvSpPr>
      <cdr:spPr>
        <a:xfrm xmlns:a="http://schemas.openxmlformats.org/drawingml/2006/main">
          <a:off x="864096" y="4104456"/>
          <a:ext cx="7920880" cy="0"/>
        </a:xfrm>
        <a:prstGeom xmlns:a="http://schemas.openxmlformats.org/drawingml/2006/main" prst="line">
          <a:avLst/>
        </a:prstGeom>
        <a:ln xmlns:a="http://schemas.openxmlformats.org/drawingml/2006/main" w="76200">
          <a:solidFill>
            <a:srgbClr val="FF0000"/>
          </a:solidFill>
        </a:ln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0.09836</cdr:x>
      <cdr:y>0.07692</cdr:y>
    </cdr:from>
    <cdr:to>
      <cdr:x>1</cdr:x>
      <cdr:y>0.07692</cdr:y>
    </cdr:to>
    <cdr:sp macro="" textlink="">
      <cdr:nvSpPr>
        <cdr:cNvPr id="12" name="Прямая соединительная линия 11"/>
        <cdr:cNvSpPr/>
      </cdr:nvSpPr>
      <cdr:spPr>
        <a:xfrm xmlns:a="http://schemas.openxmlformats.org/drawingml/2006/main">
          <a:off x="864096" y="432048"/>
          <a:ext cx="7920886" cy="0"/>
        </a:xfrm>
        <a:prstGeom xmlns:a="http://schemas.openxmlformats.org/drawingml/2006/main" prst="line">
          <a:avLst/>
        </a:prstGeom>
        <a:ln xmlns:a="http://schemas.openxmlformats.org/drawingml/2006/main" w="76200">
          <a:solidFill>
            <a:srgbClr val="FFC000"/>
          </a:solidFill>
        </a:ln>
      </cdr:spPr>
      <cdr:style>
        <a:lnRef xmlns:a="http://schemas.openxmlformats.org/drawingml/2006/main" idx="3">
          <a:schemeClr val="accent4"/>
        </a:lnRef>
        <a:fillRef xmlns:a="http://schemas.openxmlformats.org/drawingml/2006/main" idx="0">
          <a:schemeClr val="accent4"/>
        </a:fillRef>
        <a:effectRef xmlns:a="http://schemas.openxmlformats.org/drawingml/2006/main" idx="2">
          <a:schemeClr val="accent4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0.45902</cdr:x>
      <cdr:y>0.3268</cdr:y>
    </cdr:from>
    <cdr:to>
      <cdr:x>0.62295</cdr:x>
      <cdr:y>0.42363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4032448" y="1835513"/>
          <a:ext cx="1440153" cy="5438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800" b="1" dirty="0" smtClean="0"/>
            <a:t>27063</a:t>
          </a:r>
          <a:endParaRPr lang="ru-RU" sz="2800" b="1" dirty="0"/>
        </a:p>
      </cdr:txBody>
    </cdr:sp>
  </cdr:relSizeAnchor>
  <cdr:relSizeAnchor xmlns:cdr="http://schemas.openxmlformats.org/drawingml/2006/chartDrawing">
    <cdr:from>
      <cdr:x>0.81967</cdr:x>
      <cdr:y>0.14524</cdr:y>
    </cdr:from>
    <cdr:to>
      <cdr:x>0.9918</cdr:x>
      <cdr:y>0.29049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7200800" y="815758"/>
          <a:ext cx="1512139" cy="8158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800" b="1" dirty="0" smtClean="0"/>
            <a:t>37404</a:t>
          </a:r>
          <a:endParaRPr lang="ru-RU" sz="2800" b="1" dirty="0"/>
        </a:p>
      </cdr:txBody>
    </cdr:sp>
  </cdr:relSizeAnchor>
  <cdr:relSizeAnchor xmlns:cdr="http://schemas.openxmlformats.org/drawingml/2006/chartDrawing">
    <cdr:from>
      <cdr:x>0.10656</cdr:x>
      <cdr:y>0.60256</cdr:y>
    </cdr:from>
    <cdr:to>
      <cdr:x>0.27049</cdr:x>
      <cdr:y>0.70513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936104" y="3384376"/>
          <a:ext cx="1440160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800" b="1" dirty="0" smtClean="0"/>
            <a:t>10678</a:t>
          </a:r>
          <a:endParaRPr lang="ru-RU" sz="28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0.01639</cdr:x>
      <cdr:y>0.31482</cdr:y>
    </cdr:from>
    <cdr:to>
      <cdr:x>0.35738</cdr:x>
      <cdr:y>0.70001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1438" y="1214446"/>
          <a:ext cx="1485939" cy="14859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dirty="0" smtClean="0">
              <a:solidFill>
                <a:schemeClr val="bg1"/>
              </a:solidFill>
              <a:latin typeface="Calibri" pitchFamily="34" charset="0"/>
              <a:cs typeface="Arial" pitchFamily="34" charset="0"/>
            </a:rPr>
            <a:t>Вознаграждение</a:t>
          </a:r>
        </a:p>
        <a:p xmlns:a="http://schemas.openxmlformats.org/drawingml/2006/main">
          <a:pPr algn="ctr"/>
          <a:r>
            <a:rPr lang="ru-RU" sz="1600" dirty="0" smtClean="0">
              <a:solidFill>
                <a:schemeClr val="bg1"/>
              </a:solidFill>
              <a:latin typeface="Calibri" pitchFamily="34" charset="0"/>
              <a:cs typeface="Arial" pitchFamily="34" charset="0"/>
            </a:rPr>
            <a:t>за труд (не ниже</a:t>
          </a:r>
        </a:p>
        <a:p xmlns:a="http://schemas.openxmlformats.org/drawingml/2006/main">
          <a:pPr algn="ctr"/>
          <a:r>
            <a:rPr lang="ru-RU" sz="1600" dirty="0" smtClean="0">
              <a:solidFill>
                <a:schemeClr val="bg1"/>
              </a:solidFill>
              <a:latin typeface="Calibri" pitchFamily="34" charset="0"/>
              <a:cs typeface="Arial" pitchFamily="34" charset="0"/>
            </a:rPr>
            <a:t> МРОТ)</a:t>
          </a:r>
          <a:endParaRPr lang="ru-RU" sz="1600" dirty="0">
            <a:solidFill>
              <a:schemeClr val="bg1"/>
            </a:solidFill>
            <a:latin typeface="Calibri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0.34921</cdr:x>
      <cdr:y>0.16364</cdr:y>
    </cdr:from>
    <cdr:to>
      <cdr:x>0.55904</cdr:x>
      <cdr:y>0.40067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571636" y="642942"/>
          <a:ext cx="944380" cy="9313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550" b="1" dirty="0" err="1" smtClean="0">
              <a:solidFill>
                <a:schemeClr val="bg1"/>
              </a:solidFill>
            </a:rPr>
            <a:t>Компенсацион</a:t>
          </a:r>
          <a:endParaRPr lang="ru-RU" sz="1550" b="1" dirty="0" smtClean="0">
            <a:solidFill>
              <a:schemeClr val="bg1"/>
            </a:solidFill>
          </a:endParaRPr>
        </a:p>
        <a:p xmlns:a="http://schemas.openxmlformats.org/drawingml/2006/main">
          <a:r>
            <a:rPr lang="ru-RU" sz="1550" b="1" dirty="0" err="1">
              <a:solidFill>
                <a:schemeClr val="bg1"/>
              </a:solidFill>
            </a:rPr>
            <a:t>н</a:t>
          </a:r>
          <a:r>
            <a:rPr lang="ru-RU" sz="1550" b="1" dirty="0" err="1" smtClean="0">
              <a:solidFill>
                <a:schemeClr val="bg1"/>
              </a:solidFill>
            </a:rPr>
            <a:t>ые</a:t>
          </a:r>
          <a:r>
            <a:rPr lang="ru-RU" sz="1550" b="1" dirty="0" smtClean="0">
              <a:solidFill>
                <a:schemeClr val="bg1"/>
              </a:solidFill>
            </a:rPr>
            <a:t> выплаты</a:t>
          </a:r>
          <a:endParaRPr lang="ru-RU" sz="1550" b="1" dirty="0">
            <a:solidFill>
              <a:schemeClr val="bg1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0.01639</cdr:x>
      <cdr:y>0.31482</cdr:y>
    </cdr:from>
    <cdr:to>
      <cdr:x>0.35738</cdr:x>
      <cdr:y>0.70001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1438" y="1214446"/>
          <a:ext cx="1485939" cy="14859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dirty="0" smtClean="0">
              <a:solidFill>
                <a:schemeClr val="bg1"/>
              </a:solidFill>
              <a:latin typeface="Calibri" pitchFamily="34" charset="0"/>
              <a:cs typeface="Arial" pitchFamily="34" charset="0"/>
            </a:rPr>
            <a:t>Тарифная ставка, </a:t>
          </a:r>
        </a:p>
        <a:p xmlns:a="http://schemas.openxmlformats.org/drawingml/2006/main">
          <a:pPr algn="ctr"/>
          <a:r>
            <a:rPr lang="ru-RU" sz="1600" dirty="0" smtClean="0">
              <a:solidFill>
                <a:schemeClr val="bg1"/>
              </a:solidFill>
              <a:latin typeface="Calibri" pitchFamily="34" charset="0"/>
              <a:cs typeface="Arial" pitchFamily="34" charset="0"/>
            </a:rPr>
            <a:t>оклад (не ниже</a:t>
          </a:r>
        </a:p>
        <a:p xmlns:a="http://schemas.openxmlformats.org/drawingml/2006/main">
          <a:pPr algn="ctr"/>
          <a:r>
            <a:rPr lang="ru-RU" sz="1600" dirty="0" smtClean="0">
              <a:solidFill>
                <a:schemeClr val="bg1"/>
              </a:solidFill>
              <a:latin typeface="Calibri" pitchFamily="34" charset="0"/>
              <a:cs typeface="Arial" pitchFamily="34" charset="0"/>
            </a:rPr>
            <a:t> МРОТ)</a:t>
          </a:r>
          <a:endParaRPr lang="ru-RU" sz="1600" dirty="0">
            <a:solidFill>
              <a:schemeClr val="bg1"/>
            </a:solidFill>
            <a:latin typeface="Calibri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0.34921</cdr:x>
      <cdr:y>0.16364</cdr:y>
    </cdr:from>
    <cdr:to>
      <cdr:x>0.55904</cdr:x>
      <cdr:y>0.40067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571636" y="642942"/>
          <a:ext cx="944380" cy="9313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550" b="1" dirty="0" err="1" smtClean="0">
              <a:solidFill>
                <a:schemeClr val="bg1"/>
              </a:solidFill>
            </a:rPr>
            <a:t>Компенсацион</a:t>
          </a:r>
          <a:endParaRPr lang="ru-RU" sz="1550" b="1" dirty="0" smtClean="0">
            <a:solidFill>
              <a:schemeClr val="bg1"/>
            </a:solidFill>
          </a:endParaRPr>
        </a:p>
        <a:p xmlns:a="http://schemas.openxmlformats.org/drawingml/2006/main">
          <a:r>
            <a:rPr lang="ru-RU" sz="1550" b="1" dirty="0" err="1">
              <a:solidFill>
                <a:schemeClr val="bg1"/>
              </a:solidFill>
            </a:rPr>
            <a:t>н</a:t>
          </a:r>
          <a:r>
            <a:rPr lang="ru-RU" sz="1550" b="1" dirty="0" err="1" smtClean="0">
              <a:solidFill>
                <a:schemeClr val="bg1"/>
              </a:solidFill>
            </a:rPr>
            <a:t>ые</a:t>
          </a:r>
          <a:r>
            <a:rPr lang="ru-RU" sz="1550" b="1" dirty="0" smtClean="0">
              <a:solidFill>
                <a:schemeClr val="bg1"/>
              </a:solidFill>
            </a:rPr>
            <a:t> выплаты</a:t>
          </a:r>
          <a:endParaRPr lang="ru-RU" sz="1550" b="1" dirty="0">
            <a:solidFill>
              <a:schemeClr val="bg1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0.13889</cdr:x>
      <cdr:y>0.42617</cdr:y>
    </cdr:from>
    <cdr:to>
      <cdr:x>0.42535</cdr:x>
      <cdr:y>0.85234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43040" y="1928826"/>
          <a:ext cx="2357422" cy="19288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/>
          <a:r>
            <a:rPr lang="ru-RU" sz="1600" b="1" dirty="0" err="1" smtClean="0">
              <a:solidFill>
                <a:schemeClr val="bg1"/>
              </a:solidFill>
            </a:rPr>
            <a:t>Вознагражде</a:t>
          </a:r>
          <a:r>
            <a:rPr lang="ru-RU" sz="1600" b="1" dirty="0" smtClean="0">
              <a:solidFill>
                <a:schemeClr val="bg1"/>
              </a:solidFill>
            </a:rPr>
            <a:t>-</a:t>
          </a:r>
        </a:p>
        <a:p xmlns:a="http://schemas.openxmlformats.org/drawingml/2006/main">
          <a:pPr algn="ctr" rtl="0"/>
          <a:r>
            <a:rPr lang="ru-RU" sz="1600" b="1" dirty="0" err="1" smtClean="0">
              <a:solidFill>
                <a:schemeClr val="bg1"/>
              </a:solidFill>
            </a:rPr>
            <a:t>ние</a:t>
          </a:r>
          <a:r>
            <a:rPr lang="ru-RU" sz="1600" b="1" dirty="0" smtClean="0">
              <a:solidFill>
                <a:schemeClr val="bg1"/>
              </a:solidFill>
            </a:rPr>
            <a:t> </a:t>
          </a:r>
        </a:p>
        <a:p xmlns:a="http://schemas.openxmlformats.org/drawingml/2006/main">
          <a:pPr algn="ctr" rtl="0"/>
          <a:r>
            <a:rPr lang="ru-RU" sz="1600" b="1" dirty="0" smtClean="0">
              <a:solidFill>
                <a:schemeClr val="bg1"/>
              </a:solidFill>
            </a:rPr>
            <a:t>за труд </a:t>
          </a:r>
        </a:p>
        <a:p xmlns:a="http://schemas.openxmlformats.org/drawingml/2006/main">
          <a:pPr algn="ctr" rtl="0"/>
          <a:r>
            <a:rPr lang="ru-RU" sz="1600" b="1" dirty="0" smtClean="0">
              <a:solidFill>
                <a:schemeClr val="bg1"/>
              </a:solidFill>
            </a:rPr>
            <a:t>(не ниже</a:t>
          </a:r>
        </a:p>
        <a:p xmlns:a="http://schemas.openxmlformats.org/drawingml/2006/main">
          <a:pPr algn="ctr" rtl="0"/>
          <a:r>
            <a:rPr lang="ru-RU" sz="1600" b="1" dirty="0" smtClean="0">
              <a:solidFill>
                <a:schemeClr val="bg1"/>
              </a:solidFill>
            </a:rPr>
            <a:t>МРОТ)</a:t>
          </a:r>
        </a:p>
        <a:p xmlns:a="http://schemas.openxmlformats.org/drawingml/2006/main">
          <a:endParaRPr lang="ru-RU" sz="18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0.51389</cdr:x>
      <cdr:y>0.41039</cdr:y>
    </cdr:from>
    <cdr:to>
      <cdr:x>0.7309</cdr:x>
      <cdr:y>0.74456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17972" y="1614405"/>
          <a:ext cx="1612288" cy="13145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/>
          <a:r>
            <a:rPr lang="ru-RU" sz="1800" b="1" dirty="0" smtClean="0">
              <a:solidFill>
                <a:schemeClr val="bg1"/>
              </a:solidFill>
            </a:rPr>
            <a:t>Тарифная </a:t>
          </a:r>
        </a:p>
        <a:p xmlns:a="http://schemas.openxmlformats.org/drawingml/2006/main">
          <a:pPr algn="ctr" rtl="0"/>
          <a:r>
            <a:rPr lang="ru-RU" sz="1800" b="1" dirty="0" smtClean="0">
              <a:solidFill>
                <a:schemeClr val="bg1"/>
              </a:solidFill>
            </a:rPr>
            <a:t>ставка,</a:t>
          </a:r>
        </a:p>
        <a:p xmlns:a="http://schemas.openxmlformats.org/drawingml/2006/main">
          <a:pPr algn="ctr" rtl="0"/>
          <a:r>
            <a:rPr lang="ru-RU" sz="1800" b="1" dirty="0" smtClean="0">
              <a:solidFill>
                <a:schemeClr val="bg1"/>
              </a:solidFill>
            </a:rPr>
            <a:t>оклад (не ниже </a:t>
          </a:r>
        </a:p>
        <a:p xmlns:a="http://schemas.openxmlformats.org/drawingml/2006/main">
          <a:pPr algn="ctr" rtl="0"/>
          <a:r>
            <a:rPr lang="ru-RU" sz="1800" b="1" dirty="0" smtClean="0">
              <a:solidFill>
                <a:schemeClr val="bg1"/>
              </a:solidFill>
            </a:rPr>
            <a:t>МРОТ)</a:t>
          </a:r>
        </a:p>
        <a:p xmlns:a="http://schemas.openxmlformats.org/drawingml/2006/main">
          <a:endParaRPr lang="ru-RU" sz="18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0.40104</cdr:x>
      <cdr:y>0.3946</cdr:y>
    </cdr:from>
    <cdr:to>
      <cdr:x>0.47049</cdr:x>
      <cdr:y>0.63136</cdr:y>
    </cdr:to>
    <cdr:sp macro="" textlink="">
      <cdr:nvSpPr>
        <cdr:cNvPr id="3" name="Равно 2"/>
        <cdr:cNvSpPr/>
      </cdr:nvSpPr>
      <cdr:spPr>
        <a:xfrm xmlns:a="http://schemas.openxmlformats.org/drawingml/2006/main">
          <a:off x="3300410" y="1785950"/>
          <a:ext cx="571545" cy="1071567"/>
        </a:xfrm>
        <a:prstGeom xmlns:a="http://schemas.openxmlformats.org/drawingml/2006/main" prst="mathEqual">
          <a:avLst/>
        </a:prstGeom>
        <a:solidFill xmlns:a="http://schemas.openxmlformats.org/drawingml/2006/main">
          <a:schemeClr val="accent2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0.16493</cdr:x>
      <cdr:y>0.34725</cdr:y>
    </cdr:from>
    <cdr:to>
      <cdr:x>0.40799</cdr:x>
      <cdr:y>0.80499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57308" y="1571640"/>
          <a:ext cx="2000287" cy="20716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/>
          <a:r>
            <a:rPr lang="ru-RU" sz="2000" b="1" dirty="0" err="1" smtClean="0">
              <a:solidFill>
                <a:schemeClr val="bg1"/>
              </a:solidFill>
            </a:rPr>
            <a:t>Вознагражде</a:t>
          </a:r>
          <a:r>
            <a:rPr lang="ru-RU" sz="2000" b="1" dirty="0" smtClean="0">
              <a:solidFill>
                <a:schemeClr val="bg1"/>
              </a:solidFill>
            </a:rPr>
            <a:t>-</a:t>
          </a:r>
        </a:p>
        <a:p xmlns:a="http://schemas.openxmlformats.org/drawingml/2006/main">
          <a:pPr algn="ctr" rtl="0"/>
          <a:r>
            <a:rPr lang="ru-RU" sz="2000" b="1" dirty="0" err="1" smtClean="0">
              <a:solidFill>
                <a:schemeClr val="bg1"/>
              </a:solidFill>
            </a:rPr>
            <a:t>ние</a:t>
          </a:r>
          <a:r>
            <a:rPr lang="ru-RU" sz="2000" b="1" dirty="0" smtClean="0">
              <a:solidFill>
                <a:schemeClr val="bg1"/>
              </a:solidFill>
            </a:rPr>
            <a:t> </a:t>
          </a:r>
        </a:p>
        <a:p xmlns:a="http://schemas.openxmlformats.org/drawingml/2006/main">
          <a:pPr algn="ctr" rtl="0"/>
          <a:r>
            <a:rPr lang="ru-RU" sz="2000" b="1" dirty="0" smtClean="0">
              <a:solidFill>
                <a:schemeClr val="bg1"/>
              </a:solidFill>
            </a:rPr>
            <a:t>за труд</a:t>
          </a:r>
        </a:p>
        <a:p xmlns:a="http://schemas.openxmlformats.org/drawingml/2006/main">
          <a:pPr algn="ctr" rtl="0"/>
          <a:r>
            <a:rPr lang="ru-RU" sz="2000" b="1" dirty="0" smtClean="0">
              <a:solidFill>
                <a:schemeClr val="bg1"/>
              </a:solidFill>
            </a:rPr>
            <a:t>(не ниже </a:t>
          </a:r>
        </a:p>
        <a:p xmlns:a="http://schemas.openxmlformats.org/drawingml/2006/main">
          <a:pPr algn="ctr" rtl="0"/>
          <a:r>
            <a:rPr lang="ru-RU" sz="2000" b="1" dirty="0" smtClean="0">
              <a:solidFill>
                <a:schemeClr val="bg1"/>
              </a:solidFill>
            </a:rPr>
            <a:t>МРОТ)</a:t>
          </a:r>
        </a:p>
        <a:p xmlns:a="http://schemas.openxmlformats.org/drawingml/2006/main">
          <a:endParaRPr lang="ru-RU" sz="20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1F47637-AECE-450F-A724-59E79E0FD5A4}" type="datetimeFigureOut">
              <a:rPr lang="ru-RU"/>
              <a:pPr>
                <a:defRPr/>
              </a:pPr>
              <a:t>12.12.2016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119FA99-712B-4E67-A226-F3A58F368F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0EED79F-5955-4CFF-AA85-24073FB7FC2E}" type="datetimeFigureOut">
              <a:rPr lang="ru-RU"/>
              <a:pPr>
                <a:defRPr/>
              </a:pPr>
              <a:t>12.12.2016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CE44E21-FE07-40EE-8849-29228CE968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Уровень квалификации – оценка труда по вертикали, квалификационная специализация – по горизонтали.</a:t>
            </a:r>
          </a:p>
        </p:txBody>
      </p:sp>
      <p:sp>
        <p:nvSpPr>
          <p:cNvPr id="75780" name="Верхний колонтитул 3"/>
          <p:cNvSpPr>
            <a:spLocks noGrp="1"/>
          </p:cNvSpPr>
          <p:nvPr>
            <p:ph type="hdr" sz="quarter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>
                <a:latin typeface="Calibri" pitchFamily="34" charset="0"/>
              </a:rPr>
              <a:t>слайд</a:t>
            </a:r>
          </a:p>
        </p:txBody>
      </p:sp>
      <p:sp>
        <p:nvSpPr>
          <p:cNvPr id="75781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>
                <a:latin typeface="Calibri" pitchFamily="34" charset="0"/>
              </a:rPr>
              <a:t>слайд</a:t>
            </a:r>
          </a:p>
        </p:txBody>
      </p:sp>
      <p:sp>
        <p:nvSpPr>
          <p:cNvPr id="75782" name="Номер слайда 5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912965-D932-45AE-AE28-B94645F7D38A}" type="slidenum">
              <a:rPr lang="ru-RU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76804" name="Верхний колонтитул 3"/>
          <p:cNvSpPr>
            <a:spLocks noGrp="1"/>
          </p:cNvSpPr>
          <p:nvPr>
            <p:ph type="hdr" sz="quarter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>
                <a:latin typeface="Calibri" pitchFamily="34" charset="0"/>
              </a:rPr>
              <a:t>слайд</a:t>
            </a:r>
          </a:p>
        </p:txBody>
      </p:sp>
      <p:sp>
        <p:nvSpPr>
          <p:cNvPr id="76805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>
                <a:latin typeface="Calibri" pitchFamily="34" charset="0"/>
              </a:rPr>
              <a:t>слайд</a:t>
            </a:r>
          </a:p>
        </p:txBody>
      </p:sp>
      <p:sp>
        <p:nvSpPr>
          <p:cNvPr id="76806" name="Номер слайда 5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EE7452-0F15-4086-A49B-F1B9D421D4F9}" type="slidenum">
              <a:rPr lang="ru-RU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 душу населения 10017 рублей,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для трудоспособного населения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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10792 рубля,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пенсионеров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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8210 рублей,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детей – </a:t>
            </a:r>
            <a:r>
              <a:rPr lang="ru-RU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9806 рублей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819C2-E792-4397-9416-CF34B7C340ED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77828" name="Верхний колонтитул 3"/>
          <p:cNvSpPr>
            <a:spLocks noGrp="1"/>
          </p:cNvSpPr>
          <p:nvPr>
            <p:ph type="hdr" sz="quarter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>
                <a:latin typeface="Calibri" pitchFamily="34" charset="0"/>
              </a:rPr>
              <a:t>слайд</a:t>
            </a:r>
          </a:p>
        </p:txBody>
      </p:sp>
      <p:sp>
        <p:nvSpPr>
          <p:cNvPr id="77829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>
                <a:latin typeface="Calibri" pitchFamily="34" charset="0"/>
              </a:rPr>
              <a:t>слайд</a:t>
            </a:r>
          </a:p>
        </p:txBody>
      </p:sp>
      <p:sp>
        <p:nvSpPr>
          <p:cNvPr id="77830" name="Номер слайда 5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421E88-D39C-42DD-AEE4-6304D36B446D}" type="slidenum">
              <a:rPr lang="ru-RU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40</a:t>
            </a:fld>
            <a:endParaRPr 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Иными словами, сколько на номинальную заработную плату можно купить товаров и услуг.</a:t>
            </a:r>
          </a:p>
        </p:txBody>
      </p:sp>
      <p:sp>
        <p:nvSpPr>
          <p:cNvPr id="78852" name="Верхний колонтитул 3"/>
          <p:cNvSpPr>
            <a:spLocks noGrp="1"/>
          </p:cNvSpPr>
          <p:nvPr>
            <p:ph type="hdr" sz="quarter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>
                <a:latin typeface="Calibri" pitchFamily="34" charset="0"/>
              </a:rPr>
              <a:t>слайд</a:t>
            </a:r>
          </a:p>
        </p:txBody>
      </p:sp>
      <p:sp>
        <p:nvSpPr>
          <p:cNvPr id="78853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>
                <a:latin typeface="Calibri" pitchFamily="34" charset="0"/>
              </a:rPr>
              <a:t>слайд</a:t>
            </a:r>
          </a:p>
        </p:txBody>
      </p:sp>
      <p:sp>
        <p:nvSpPr>
          <p:cNvPr id="78854" name="Номер слайда 5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0B0805-2317-4458-A1D4-47E8B5C4520A}" type="slidenum">
              <a:rPr lang="ru-RU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84</a:t>
            </a:fld>
            <a:endParaRPr 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Иными словами, сколько на номинальную заработную плату можно купить товаров и услуг.</a:t>
            </a:r>
          </a:p>
        </p:txBody>
      </p:sp>
      <p:sp>
        <p:nvSpPr>
          <p:cNvPr id="80900" name="Верхний колонтитул 3"/>
          <p:cNvSpPr>
            <a:spLocks noGrp="1"/>
          </p:cNvSpPr>
          <p:nvPr>
            <p:ph type="hdr" sz="quarter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>
                <a:latin typeface="Calibri" pitchFamily="34" charset="0"/>
              </a:rPr>
              <a:t>слайд</a:t>
            </a:r>
          </a:p>
        </p:txBody>
      </p:sp>
      <p:sp>
        <p:nvSpPr>
          <p:cNvPr id="80901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>
                <a:latin typeface="Calibri" pitchFamily="34" charset="0"/>
              </a:rPr>
              <a:t>слайд</a:t>
            </a:r>
          </a:p>
        </p:txBody>
      </p:sp>
      <p:sp>
        <p:nvSpPr>
          <p:cNvPr id="80902" name="Номер слайда 5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01BD2C-EAA6-4217-97DE-1382A4530DF4}" type="slidenum">
              <a:rPr lang="ru-RU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93</a:t>
            </a:fld>
            <a:endParaRPr 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Иными словами, сколько на номинальную заработную плату можно купить товаров и услуг.</a:t>
            </a:r>
          </a:p>
        </p:txBody>
      </p:sp>
      <p:sp>
        <p:nvSpPr>
          <p:cNvPr id="80900" name="Верхний колонтитул 3"/>
          <p:cNvSpPr>
            <a:spLocks noGrp="1"/>
          </p:cNvSpPr>
          <p:nvPr>
            <p:ph type="hdr" sz="quarter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>
                <a:latin typeface="Calibri" pitchFamily="34" charset="0"/>
              </a:rPr>
              <a:t>слайд</a:t>
            </a:r>
          </a:p>
        </p:txBody>
      </p:sp>
      <p:sp>
        <p:nvSpPr>
          <p:cNvPr id="80901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>
                <a:latin typeface="Calibri" pitchFamily="34" charset="0"/>
              </a:rPr>
              <a:t>слайд</a:t>
            </a:r>
          </a:p>
        </p:txBody>
      </p:sp>
      <p:sp>
        <p:nvSpPr>
          <p:cNvPr id="80902" name="Номер слайда 5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01BD2C-EAA6-4217-97DE-1382A4530DF4}" type="slidenum">
              <a:rPr lang="ru-RU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94</a:t>
            </a:fld>
            <a:endParaRPr 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Иными словами, сколько на номинальную заработную плату можно купить товаров и услуг.</a:t>
            </a:r>
          </a:p>
        </p:txBody>
      </p:sp>
      <p:sp>
        <p:nvSpPr>
          <p:cNvPr id="80900" name="Верхний колонтитул 3"/>
          <p:cNvSpPr>
            <a:spLocks noGrp="1"/>
          </p:cNvSpPr>
          <p:nvPr>
            <p:ph type="hdr" sz="quarter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>
                <a:latin typeface="Calibri" pitchFamily="34" charset="0"/>
              </a:rPr>
              <a:t>слайд</a:t>
            </a:r>
          </a:p>
        </p:txBody>
      </p:sp>
      <p:sp>
        <p:nvSpPr>
          <p:cNvPr id="80901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>
                <a:latin typeface="Calibri" pitchFamily="34" charset="0"/>
              </a:rPr>
              <a:t>слайд</a:t>
            </a:r>
          </a:p>
        </p:txBody>
      </p:sp>
      <p:sp>
        <p:nvSpPr>
          <p:cNvPr id="80902" name="Номер слайда 5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01BD2C-EAA6-4217-97DE-1382A4530DF4}" type="slidenum">
              <a:rPr lang="ru-RU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95</a:t>
            </a:fld>
            <a:endParaRPr 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Иными словами, сколько на номинальную заработную плату можно купить товаров и услуг.</a:t>
            </a:r>
          </a:p>
        </p:txBody>
      </p:sp>
      <p:sp>
        <p:nvSpPr>
          <p:cNvPr id="79876" name="Верхний колонтитул 3"/>
          <p:cNvSpPr>
            <a:spLocks noGrp="1"/>
          </p:cNvSpPr>
          <p:nvPr>
            <p:ph type="hdr" sz="quarter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>
                <a:latin typeface="Calibri" pitchFamily="34" charset="0"/>
              </a:rPr>
              <a:t>слайд</a:t>
            </a:r>
          </a:p>
        </p:txBody>
      </p:sp>
      <p:sp>
        <p:nvSpPr>
          <p:cNvPr id="79877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>
                <a:latin typeface="Calibri" pitchFamily="34" charset="0"/>
              </a:rPr>
              <a:t>слайд</a:t>
            </a:r>
          </a:p>
        </p:txBody>
      </p:sp>
      <p:sp>
        <p:nvSpPr>
          <p:cNvPr id="79878" name="Номер слайда 5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4593F79-8977-4F4C-8916-922709ED5983}" type="slidenum">
              <a:rPr lang="ru-RU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96</a:t>
            </a:fld>
            <a:endParaRPr 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A47F6-65AF-4405-BF8A-34EBCC190300}" type="datetime1">
              <a:rPr lang="ru-RU"/>
              <a:pPr>
                <a:defRPr/>
              </a:pPr>
              <a:t>12.12.2016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DC03E47-90DE-41CA-BB4D-920B31DE27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EC7BA-4EFD-4DEA-B14A-258B4357F868}" type="datetime1">
              <a:rPr lang="ru-RU"/>
              <a:pPr>
                <a:defRPr/>
              </a:pPr>
              <a:t>12.12.2016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43BB3-36C6-4742-B5AF-E5837A1ACD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2D9FA-BF13-49AC-8EE0-43348C45BFE2}" type="datetime1">
              <a:rPr lang="ru-RU"/>
              <a:pPr>
                <a:defRPr/>
              </a:pPr>
              <a:t>12.12.2016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AE7C3-9D63-4244-855F-4B9521F02A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DD863-B655-4ACC-886B-8FFADF434D0F}" type="datetime1">
              <a:rPr lang="ru-RU"/>
              <a:pPr>
                <a:defRPr/>
              </a:pPr>
              <a:t>12.12.2016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67C79-9630-4AA8-84A3-C3E1A48142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58648-2C15-4152-8DA4-E473A07D8EC1}" type="datetime1">
              <a:rPr lang="ru-RU"/>
              <a:pPr>
                <a:defRPr/>
              </a:pPr>
              <a:t>12.12.2016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8F2D6-FC1C-46DC-AF0E-1F0D317551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A361D-4EEE-4FB4-8E94-DF5BC656CE13}" type="datetime1">
              <a:rPr lang="ru-RU"/>
              <a:pPr>
                <a:defRPr/>
              </a:pPr>
              <a:t>12.12.2016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90170-CA57-4F71-8A95-854D29A842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1739AA2-BF2A-4300-BC38-CCE06810C2AC}" type="datetime1">
              <a:rPr lang="ru-RU"/>
              <a:pPr>
                <a:defRPr/>
              </a:pPr>
              <a:t>12.12.2016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7D1BEE3-CFD4-41DA-99E5-47D6866B65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4E75E-B353-4D4F-8997-9FB92943E834}" type="datetime1">
              <a:rPr lang="ru-RU"/>
              <a:pPr>
                <a:defRPr/>
              </a:pPr>
              <a:t>12.12.2016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D978C-6D6B-4FD5-A7CB-7BE150521C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15C56-B8F1-4CE6-864D-2450CFF6A5FA}" type="datetime1">
              <a:rPr lang="ru-RU"/>
              <a:pPr>
                <a:defRPr/>
              </a:pPr>
              <a:t>12.12.2016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00513-4318-4E34-8A8D-2C219E6783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4ECA2-FAA9-486C-850D-4FB7C698AC54}" type="datetime1">
              <a:rPr lang="ru-RU"/>
              <a:pPr>
                <a:defRPr/>
              </a:pPr>
              <a:t>12.12.2016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4192D-C0DA-4E4F-A4CC-F22F9AE065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AA7BB-6FFA-4C7D-8162-45312C60AB23}" type="datetime1">
              <a:rPr lang="ru-RU"/>
              <a:pPr>
                <a:defRPr/>
              </a:pPr>
              <a:t>12.12.2016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CC5CB-F865-4ACD-805B-D179A1DC07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BED0068-E9D9-418E-BBDD-E06C04F87E85}" type="datetime1">
              <a:rPr lang="ru-RU"/>
              <a:pPr>
                <a:defRPr/>
              </a:pPr>
              <a:t>12.12.2016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59853F7-4BC6-4EAF-9E0B-BC657CCAAD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49" r:id="rId2"/>
    <p:sldLayoutId id="2147483750" r:id="rId3"/>
    <p:sldLayoutId id="2147483751" r:id="rId4"/>
    <p:sldLayoutId id="2147483758" r:id="rId5"/>
    <p:sldLayoutId id="2147483759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hart" Target="../charts/chart3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chart" Target="../charts/chart4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diagramLayout" Target="../diagrams/layout3.xml"/><Relationship Id="rId7" Type="http://schemas.openxmlformats.org/officeDocument/2006/relationships/chart" Target="../charts/chart5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garantf1://12025268.315/" TargetMode="External"/><Relationship Id="rId2" Type="http://schemas.openxmlformats.org/officeDocument/2006/relationships/hyperlink" Target="garantf1://71407112.0/" TargetMode="Externa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garantf1://71407112.0/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hyperlink" Target="garantf1://10080093.0/" TargetMode="External"/><Relationship Id="rId2" Type="http://schemas.openxmlformats.org/officeDocument/2006/relationships/hyperlink" Target="garantf1://71407112.0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garantf1://12025268.133/" TargetMode="Externa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hyperlink" Target="garantf1://12025268.146/" TargetMode="External"/><Relationship Id="rId2" Type="http://schemas.openxmlformats.org/officeDocument/2006/relationships/hyperlink" Target="garantf1://71407112.0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garantf1://12025268.148/" TargetMode="Externa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hyperlink" Target="garantf1://71407112.0/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>
          <a:xfrm>
            <a:off x="428625" y="1714500"/>
            <a:ext cx="8458200" cy="1470025"/>
          </a:xfrm>
        </p:spPr>
        <p:txBody>
          <a:bodyPr/>
          <a:lstStyle/>
          <a:p>
            <a:pPr algn="ctr" eaLnBrk="1" hangingPunct="1"/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Стандарты достойной заработной платы</a:t>
            </a:r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4953000" cy="1752600"/>
          </a:xfrm>
        </p:spPr>
        <p:txBody>
          <a:bodyPr>
            <a:normAutofit fontScale="77500" lnSpcReduction="20000"/>
          </a:bodyPr>
          <a:lstStyle/>
          <a:p>
            <a:pPr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b="1" dirty="0" smtClean="0"/>
              <a:t>Достойная заработная плата – заработная плата, обеспечивающая расширенное воспроизводство человеческого и трудового потенциала, экономическую свободу работающему человеку и его семье.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dirty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3E2E48-7D6B-4F30-9A22-87AC0966ABB2}" type="slidenum">
              <a:rPr lang="ru-RU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654175"/>
          </a:xfrm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Критерии уровня квалификации 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2500" b="1" dirty="0" smtClean="0"/>
              <a:t>в соответствии с </a:t>
            </a:r>
            <a:br>
              <a:rPr lang="ru-RU" sz="2500" b="1" dirty="0" smtClean="0"/>
            </a:br>
            <a:r>
              <a:rPr lang="ru-RU" sz="2500" b="1" dirty="0" smtClean="0"/>
              <a:t>Общероссийским классификатором занятий (ОКЗ)</a:t>
            </a:r>
            <a:endParaRPr lang="ru-RU" sz="25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14414" y="2357430"/>
            <a:ext cx="6715172" cy="17145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/>
              <a:t>уровень образования </a:t>
            </a:r>
            <a:r>
              <a:rPr lang="ru-RU" sz="3200" b="1" dirty="0"/>
              <a:t>(знания – теория)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85852" y="4643446"/>
            <a:ext cx="6715172" cy="150019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/>
              <a:t>опыт (стаж) работы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(умения, навыки – практика)</a:t>
            </a:r>
          </a:p>
        </p:txBody>
      </p:sp>
      <p:sp>
        <p:nvSpPr>
          <p:cNvPr id="14345" name="Номер слайда 6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249772-D61E-466D-9ABF-97E99F464485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" y="500063"/>
            <a:ext cx="8229600" cy="1066800"/>
          </a:xfr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Квалификация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5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65760" indent="-256032"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600" b="1" dirty="0" smtClean="0"/>
              <a:t>Квалификация имеет два параметра</a:t>
            </a:r>
            <a:r>
              <a:rPr lang="ru-RU" sz="2600" dirty="0" smtClean="0"/>
              <a:t>: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180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1900" dirty="0" smtClean="0"/>
              <a:t>	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190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190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190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190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1900" dirty="0" smtClean="0"/>
              <a:t>	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190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180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180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180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180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1400" i="1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1400" i="1" dirty="0" smtClean="0"/>
              <a:t>(Международная стандартная классификация занятий. Бюро по статистике МОТ)</a:t>
            </a:r>
            <a:endParaRPr lang="ru-RU" sz="1400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4581128"/>
            <a:ext cx="7072362" cy="158417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 dirty="0"/>
              <a:t>Вертикальный: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уровень квалификации</a:t>
            </a:r>
            <a:r>
              <a:rPr lang="ru-RU" dirty="0"/>
              <a:t>, определяемый сложностью и объемом выполняемых задач и обязанностей –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/>
              <a:t>уровень (качество)  образования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 smtClean="0"/>
              <a:t>(среднее</a:t>
            </a:r>
            <a:r>
              <a:rPr lang="ru-RU" b="1" i="1" dirty="0"/>
              <a:t>, высшее профессиональное) и опыт работы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2276872"/>
            <a:ext cx="7715304" cy="208082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 dirty="0"/>
              <a:t>Горизонтальный: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квалификационная специализация (профессия)</a:t>
            </a:r>
            <a:r>
              <a:rPr lang="ru-RU" dirty="0"/>
              <a:t>, определяемая конкретной областью требуемых знаний, используемые в работе с машинами, инструментами и материалами, а также видом производимых товаров и услуг –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/>
              <a:t>содержание образования по виду профессии </a:t>
            </a:r>
            <a:r>
              <a:rPr lang="ru-RU" b="1" i="1" dirty="0" smtClean="0"/>
              <a:t>(профессиональной </a:t>
            </a:r>
            <a:r>
              <a:rPr lang="ru-RU" b="1" i="1" dirty="0"/>
              <a:t>деятельности)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3322" name="Номер слайда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983A581-9AAC-4C10-AEC5-F445C52692AB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500063"/>
            <a:ext cx="8229600" cy="1082675"/>
          </a:xfrm>
        </p:spPr>
        <p:style>
          <a:lnRef idx="1">
            <a:schemeClr val="dk1"/>
          </a:lnRef>
          <a:fillRef idx="1002">
            <a:schemeClr val="lt2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dirty="0" smtClean="0"/>
              <a:t>Признаки сложности работы</a:t>
            </a:r>
            <a:endParaRPr lang="ru-RU" sz="3600" dirty="0"/>
          </a:p>
        </p:txBody>
      </p:sp>
      <p:sp>
        <p:nvSpPr>
          <p:cNvPr id="14339" name="Прямоугольник 3"/>
          <p:cNvSpPr>
            <a:spLocks noChangeArrowheads="1"/>
          </p:cNvSpPr>
          <p:nvPr/>
        </p:nvSpPr>
        <p:spPr bwMode="auto">
          <a:xfrm>
            <a:off x="357188" y="6286500"/>
            <a:ext cx="8572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i="1">
                <a:latin typeface="Georgia" pitchFamily="18" charset="0"/>
              </a:rPr>
              <a:t>(Методические разработки НИИ труда и ВНИцентра Госкомтруда СССР 1987-1990 –х  гг.)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1643050"/>
            <a:ext cx="7929618" cy="50006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1.Сложность применяемого оборудования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2428868"/>
            <a:ext cx="7929618" cy="52323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2.Сложность предметов труда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42910" y="3267418"/>
            <a:ext cx="7929618" cy="5902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3.Сложность технологических процессов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42910" y="4143380"/>
            <a:ext cx="7929618" cy="50006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4. Широта комплекса выполняемых операций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42910" y="4857760"/>
            <a:ext cx="7929618" cy="5715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5.Степень самостоятельности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42910" y="5643578"/>
            <a:ext cx="7929618" cy="50006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6. Степень ответственности</a:t>
            </a:r>
          </a:p>
        </p:txBody>
      </p:sp>
      <p:sp>
        <p:nvSpPr>
          <p:cNvPr id="15382" name="Номер слайда 11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7BFDB9-CCFD-427F-A978-649DC3CCD01C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908720"/>
            <a:ext cx="8229600" cy="473484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365760" indent="-256032" algn="ctr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/>
              <a:t>	</a:t>
            </a:r>
            <a:r>
              <a:rPr lang="ru-RU" sz="5200" dirty="0" smtClean="0">
                <a:solidFill>
                  <a:srgbClr val="FF0000"/>
                </a:solidFill>
                <a:latin typeface="Arial Black" pitchFamily="34" charset="0"/>
              </a:rPr>
              <a:t>Сложность и ответственность выполняемой работы зависит от уровня квалификации работника!</a:t>
            </a:r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33465AD-60C0-4151-B612-2A8408FA78F0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654175"/>
          </a:xfrm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Уровень квалификации работника и сложность выполняемой им работы - </a:t>
            </a:r>
            <a:endParaRPr lang="ru-RU" sz="25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132856"/>
            <a:ext cx="8640960" cy="424847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Основа для установления </a:t>
            </a:r>
            <a:r>
              <a:rPr lang="ru-RU" sz="3200" b="1" dirty="0" smtClean="0"/>
              <a:t>тарифной ставки, оклада </a:t>
            </a:r>
            <a:r>
              <a:rPr lang="ru-RU" sz="3200" b="1" dirty="0"/>
              <a:t>(</a:t>
            </a:r>
            <a:r>
              <a:rPr lang="ru-RU" sz="3200" b="1" dirty="0" smtClean="0"/>
              <a:t>должностного, базового оклада) </a:t>
            </a:r>
            <a:r>
              <a:rPr lang="ru-RU" sz="3200" b="1" dirty="0"/>
              <a:t>– </a:t>
            </a:r>
            <a:r>
              <a:rPr lang="ru-RU" sz="3200" b="1" u="sng" dirty="0" smtClean="0"/>
              <a:t>основной </a:t>
            </a:r>
            <a:r>
              <a:rPr lang="ru-RU" sz="3200" b="1" u="sng" dirty="0"/>
              <a:t>и </a:t>
            </a:r>
            <a:r>
              <a:rPr lang="ru-RU" sz="3200" b="1" u="sng" dirty="0" smtClean="0"/>
              <a:t>неизменяемой части </a:t>
            </a:r>
            <a:r>
              <a:rPr lang="ru-RU" sz="3200" b="1" u="sng" dirty="0"/>
              <a:t>заработной платы</a:t>
            </a:r>
            <a:r>
              <a:rPr lang="ru-RU" sz="3200" b="1" dirty="0"/>
              <a:t> – размер </a:t>
            </a:r>
            <a:r>
              <a:rPr lang="ru-RU" sz="3200" b="1" dirty="0" smtClean="0"/>
              <a:t>которой </a:t>
            </a:r>
            <a:r>
              <a:rPr lang="ru-RU" sz="3200" b="1" dirty="0"/>
              <a:t>должен увеличиваться по мере </a:t>
            </a:r>
            <a:r>
              <a:rPr lang="ru-RU" sz="3200" b="1" dirty="0" smtClean="0"/>
              <a:t>повышения уровня квалификации</a:t>
            </a:r>
            <a:endParaRPr lang="ru-RU" sz="3200" b="1" dirty="0"/>
          </a:p>
        </p:txBody>
      </p:sp>
      <p:sp>
        <p:nvSpPr>
          <p:cNvPr id="17414" name="Номер слайда 6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1222F8-C6D8-4204-9210-2B6905A88276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9"/>
            <a:ext cx="9144000" cy="151128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000" b="1" dirty="0" smtClean="0"/>
              <a:t>Определения основных и неизменяемых частей заработной платы </a:t>
            </a:r>
            <a:br>
              <a:rPr lang="ru-RU" sz="3000" b="1" dirty="0" smtClean="0"/>
            </a:br>
            <a:r>
              <a:rPr lang="ru-RU" sz="3000" b="1" dirty="0" smtClean="0"/>
              <a:t>(ч.3-5 ст. 129 ТК РФ)</a:t>
            </a:r>
            <a:endParaRPr lang="ru-RU" sz="3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785926"/>
            <a:ext cx="8640960" cy="507207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600" b="1" dirty="0" smtClean="0"/>
          </a:p>
          <a:p>
            <a:pPr algn="just" fontAlgn="auto">
              <a:spcBef>
                <a:spcPts val="1000"/>
              </a:spcBef>
              <a:spcAft>
                <a:spcPts val="0"/>
              </a:spcAft>
              <a:defRPr/>
            </a:pPr>
            <a:r>
              <a:rPr lang="ru-RU" sz="2500" b="1" dirty="0" smtClean="0"/>
              <a:t>Тарифная ставка – фиксированный размер оплаты труда работника </a:t>
            </a:r>
            <a:r>
              <a:rPr lang="ru-RU" sz="2500" b="1" u="sng" dirty="0" smtClean="0"/>
              <a:t>за выполнение нормы труда определенной сложности (квалификации) за единицу времени</a:t>
            </a:r>
            <a:r>
              <a:rPr lang="ru-RU" sz="2500" b="1" dirty="0" smtClean="0"/>
              <a:t> без учета компенсационных, стимулирующих и социальных выплат.</a:t>
            </a:r>
          </a:p>
          <a:p>
            <a:pPr algn="just" fontAlgn="auto">
              <a:spcBef>
                <a:spcPts val="1000"/>
              </a:spcBef>
              <a:spcAft>
                <a:spcPts val="0"/>
              </a:spcAft>
              <a:defRPr/>
            </a:pPr>
            <a:r>
              <a:rPr lang="ru-RU" sz="2500" b="1" dirty="0" smtClean="0"/>
              <a:t>Оклад (должностной оклад) – фиксированный  размер оплаты труда работника </a:t>
            </a:r>
            <a:r>
              <a:rPr lang="ru-RU" sz="2500" b="1" u="sng" dirty="0" smtClean="0"/>
              <a:t>за исполнение трудовых (должностных) обязанностей определенной сложности за календарный месяц </a:t>
            </a:r>
            <a:r>
              <a:rPr lang="ru-RU" sz="2500" b="1" dirty="0" smtClean="0"/>
              <a:t>без учета компенсационных, стимулирующих и социальных выплат.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/>
          </a:p>
        </p:txBody>
      </p:sp>
      <p:sp>
        <p:nvSpPr>
          <p:cNvPr id="17414" name="Номер слайда 6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1222F8-C6D8-4204-9210-2B6905A88276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797040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СТИМУЛИРУЮЩИЕ И ПООЩРИТЕЛЬНЫЕ ВЫПЛАТЫ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71750"/>
            <a:ext cx="8229600" cy="3857625"/>
          </a:xfrm>
        </p:spPr>
        <p:txBody>
          <a:bodyPr>
            <a:normAutofit fontScale="925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b="1" dirty="0" smtClean="0">
                <a:solidFill>
                  <a:schemeClr val="dk1"/>
                </a:solidFill>
              </a:rPr>
              <a:t>Стимулирующие выплаты СТИМУЛИРУЮТ  к заинтересованности работника                   </a:t>
            </a:r>
            <a:r>
              <a:rPr lang="ru-RU" b="1" u="sng" dirty="0" smtClean="0">
                <a:solidFill>
                  <a:srgbClr val="FF0000"/>
                </a:solidFill>
              </a:rPr>
              <a:t>в эффективности работы всей организации или предприятия</a:t>
            </a:r>
            <a:r>
              <a:rPr lang="ru-RU" b="1" dirty="0" smtClean="0">
                <a:solidFill>
                  <a:schemeClr val="dk1"/>
                </a:solidFill>
              </a:rPr>
              <a:t>!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b="1" dirty="0" smtClean="0">
              <a:solidFill>
                <a:schemeClr val="dk1"/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b="1" dirty="0" smtClean="0">
                <a:solidFill>
                  <a:schemeClr val="dk1"/>
                </a:solidFill>
              </a:rPr>
              <a:t>Поощрительные выплаты ПООЩРЯЮТ работников </a:t>
            </a:r>
            <a:r>
              <a:rPr lang="ru-RU" b="1" u="sng" dirty="0" smtClean="0">
                <a:solidFill>
                  <a:srgbClr val="FF0000"/>
                </a:solidFill>
              </a:rPr>
              <a:t>за эффективность работы всей организации или предприятия </a:t>
            </a:r>
            <a:r>
              <a:rPr lang="ru-RU" b="1" dirty="0" smtClean="0">
                <a:solidFill>
                  <a:schemeClr val="dk1"/>
                </a:solidFill>
              </a:rPr>
              <a:t>по итогам месяца, квартала, года!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797040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СТИМУЛИРУЮЩИЕ И ПООЩРИТЕЛЬНЫЕ ВЫПЛАТЫ </a:t>
            </a:r>
            <a:br>
              <a:rPr lang="ru-RU" dirty="0" smtClean="0"/>
            </a:br>
            <a:r>
              <a:rPr lang="ru-RU" b="1" u="sng" dirty="0" smtClean="0">
                <a:solidFill>
                  <a:srgbClr val="FF0000"/>
                </a:solidFill>
              </a:rPr>
              <a:t>НЕ МОГУТ </a:t>
            </a:r>
            <a:r>
              <a:rPr lang="ru-RU" dirty="0" smtClean="0"/>
              <a:t>УСТАНАВЛИВАТЬСЯ</a:t>
            </a:r>
            <a:endParaRPr lang="ru-RU" sz="2700" dirty="0"/>
          </a:p>
        </p:txBody>
      </p:sp>
      <p:sp>
        <p:nvSpPr>
          <p:cNvPr id="17413" name="Содержимое 2"/>
          <p:cNvSpPr>
            <a:spLocks noGrp="1"/>
          </p:cNvSpPr>
          <p:nvPr>
            <p:ph idx="1"/>
          </p:nvPr>
        </p:nvSpPr>
        <p:spPr>
          <a:xfrm>
            <a:off x="457200" y="2571750"/>
            <a:ext cx="8229600" cy="3214688"/>
          </a:xfrm>
        </p:spPr>
        <p:txBody>
          <a:bodyPr/>
          <a:lstStyle/>
          <a:p>
            <a:pPr eaLnBrk="1" hangingPunct="1"/>
            <a:endParaRPr lang="ru-RU" smtClean="0"/>
          </a:p>
          <a:p>
            <a:pPr eaLnBrk="1" hangingPunct="1"/>
            <a:r>
              <a:rPr lang="ru-RU" b="1" smtClean="0">
                <a:solidFill>
                  <a:srgbClr val="000000"/>
                </a:solidFill>
              </a:rPr>
              <a:t>За высокое КАЧЕСТВО работы;</a:t>
            </a:r>
          </a:p>
          <a:p>
            <a:pPr eaLnBrk="1" hangingPunct="1"/>
            <a:r>
              <a:rPr lang="ru-RU" b="1" smtClean="0">
                <a:solidFill>
                  <a:srgbClr val="000000"/>
                </a:solidFill>
              </a:rPr>
              <a:t>За высокую КВАЛИФИКАЦИЮ;</a:t>
            </a:r>
          </a:p>
          <a:p>
            <a:pPr eaLnBrk="1" hangingPunct="1"/>
            <a:r>
              <a:rPr lang="ru-RU" b="1" smtClean="0">
                <a:solidFill>
                  <a:srgbClr val="000000"/>
                </a:solidFill>
              </a:rPr>
              <a:t>За ОТВЕТСТВЕННОСТЬ сотрудника;</a:t>
            </a:r>
          </a:p>
          <a:p>
            <a:pPr eaLnBrk="1" hangingPunct="1"/>
            <a:r>
              <a:rPr lang="ru-RU" b="1" smtClean="0">
                <a:solidFill>
                  <a:srgbClr val="000000"/>
                </a:solidFill>
              </a:rPr>
              <a:t>За СЛОЖНОСТЬ работы и т.д</a:t>
            </a:r>
            <a:r>
              <a:rPr lang="ru-RU" smtClean="0"/>
              <a:t>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797040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СТИМУЛИРУЮЩИЕ И ПООЩРИТЕЛЬНЫЕ ВЫПЛАТЫ </a:t>
            </a:r>
            <a:r>
              <a:rPr lang="ru-RU" b="1" u="sng" dirty="0" smtClean="0"/>
              <a:t>МОГУТ </a:t>
            </a:r>
            <a:r>
              <a:rPr lang="ru-RU" dirty="0" smtClean="0"/>
              <a:t>УСТАНАВЛИВАТЬСЯ</a:t>
            </a:r>
            <a:endParaRPr lang="ru-RU" sz="2700" dirty="0"/>
          </a:p>
        </p:txBody>
      </p:sp>
      <p:sp>
        <p:nvSpPr>
          <p:cNvPr id="17413" name="Содержимое 2"/>
          <p:cNvSpPr>
            <a:spLocks noGrp="1"/>
          </p:cNvSpPr>
          <p:nvPr>
            <p:ph idx="1"/>
          </p:nvPr>
        </p:nvSpPr>
        <p:spPr>
          <a:xfrm>
            <a:off x="457200" y="2571750"/>
            <a:ext cx="8229600" cy="3214688"/>
          </a:xfrm>
        </p:spPr>
        <p:txBody>
          <a:bodyPr/>
          <a:lstStyle/>
          <a:p>
            <a:pPr eaLnBrk="1" hangingPunct="1"/>
            <a:endParaRPr lang="ru-RU" dirty="0" smtClean="0"/>
          </a:p>
          <a:p>
            <a:pPr eaLnBrk="1" hangingPunct="1"/>
            <a:r>
              <a:rPr lang="ru-RU" b="1" dirty="0" smtClean="0">
                <a:solidFill>
                  <a:srgbClr val="000000"/>
                </a:solidFill>
              </a:rPr>
              <a:t>За высокую ОРГАНИЗАЦИЮ труда;</a:t>
            </a:r>
          </a:p>
          <a:p>
            <a:pPr eaLnBrk="1" hangingPunct="1"/>
            <a:r>
              <a:rPr lang="ru-RU" b="1" dirty="0" smtClean="0">
                <a:solidFill>
                  <a:srgbClr val="000000"/>
                </a:solidFill>
              </a:rPr>
              <a:t>За РАЦИОНАЛЬНЫЕ предложения;</a:t>
            </a:r>
          </a:p>
          <a:p>
            <a:pPr eaLnBrk="1" hangingPunct="1"/>
            <a:r>
              <a:rPr lang="ru-RU" b="1" dirty="0" smtClean="0">
                <a:solidFill>
                  <a:srgbClr val="000000"/>
                </a:solidFill>
              </a:rPr>
              <a:t>За НАСТАВНИЧЕСТВО;</a:t>
            </a:r>
          </a:p>
          <a:p>
            <a:pPr eaLnBrk="1" hangingPunct="1"/>
            <a:r>
              <a:rPr lang="ru-RU" b="1" dirty="0" smtClean="0">
                <a:solidFill>
                  <a:srgbClr val="000000"/>
                </a:solidFill>
              </a:rPr>
              <a:t>За ПОМОЩЬ другим работникам и т.д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912164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ДЕЙСТВИЯ ПРОФСОЮЗОВ</a:t>
            </a:r>
            <a:endParaRPr lang="ru-RU" sz="2700" b="1" dirty="0"/>
          </a:p>
        </p:txBody>
      </p:sp>
      <p:sp>
        <p:nvSpPr>
          <p:cNvPr id="19461" name="Содержимое 2"/>
          <p:cNvSpPr>
            <a:spLocks noGrp="1"/>
          </p:cNvSpPr>
          <p:nvPr>
            <p:ph idx="1"/>
          </p:nvPr>
        </p:nvSpPr>
        <p:spPr>
          <a:xfrm>
            <a:off x="214313" y="1412875"/>
            <a:ext cx="8715375" cy="5230813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000"/>
              </a:spcAft>
            </a:pPr>
            <a:r>
              <a:rPr lang="ru-RU" sz="2100" dirty="0" smtClean="0"/>
              <a:t>Участие в разработке систем оплаты труда и премирования работников</a:t>
            </a:r>
          </a:p>
          <a:p>
            <a:pPr eaLnBrk="1" hangingPunct="1">
              <a:spcBef>
                <a:spcPct val="0"/>
              </a:spcBef>
              <a:spcAft>
                <a:spcPts val="1000"/>
              </a:spcAft>
            </a:pPr>
            <a:r>
              <a:rPr lang="ru-RU" sz="2100" dirty="0" smtClean="0"/>
              <a:t>Установление ставок заработной платы, должностных окладов (</a:t>
            </a:r>
            <a:r>
              <a:rPr lang="ru-RU" sz="2100" dirty="0" err="1" smtClean="0"/>
              <a:t>окладов</a:t>
            </a:r>
            <a:r>
              <a:rPr lang="ru-RU" sz="2100" dirty="0" smtClean="0"/>
              <a:t>) в жесткой зависимости от квалификации работника, сложности, количества, качества и безопасности условий труда коллективными договорами и соглашениями</a:t>
            </a:r>
          </a:p>
          <a:p>
            <a:pPr eaLnBrk="1" hangingPunct="1">
              <a:spcBef>
                <a:spcPct val="0"/>
              </a:spcBef>
              <a:spcAft>
                <a:spcPts val="1000"/>
              </a:spcAft>
            </a:pPr>
            <a:r>
              <a:rPr lang="ru-RU" sz="2100" dirty="0" smtClean="0"/>
              <a:t>Установление систем оплаты труда и премирования, стимулирующих, компенсационных надбавок и доплат коллективными договорами и соглашениями</a:t>
            </a:r>
          </a:p>
          <a:p>
            <a:pPr eaLnBrk="1" hangingPunct="1">
              <a:spcBef>
                <a:spcPct val="0"/>
              </a:spcBef>
              <a:spcAft>
                <a:spcPts val="1000"/>
              </a:spcAft>
            </a:pPr>
            <a:r>
              <a:rPr lang="ru-RU" sz="2100" dirty="0" smtClean="0"/>
              <a:t>Установление зависимости размеров ставок заработной платы, должностных окладов (</a:t>
            </a:r>
            <a:r>
              <a:rPr lang="ru-RU" sz="2100" dirty="0" err="1" smtClean="0"/>
              <a:t>окладов</a:t>
            </a:r>
            <a:r>
              <a:rPr lang="ru-RU" sz="2100" dirty="0" smtClean="0"/>
              <a:t>) от уровня квалификации работника (уровень образования + опыт-стаж работы), сложности (ответственности) работы, количества и качества труда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373088"/>
          </a:xfrm>
        </p:spPr>
        <p:style>
          <a:lnRef idx="1">
            <a:schemeClr val="accent6"/>
          </a:lnRef>
          <a:fillRef idx="1002">
            <a:schemeClr val="lt1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Основные государственные гарантии по заработной плате: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величина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МРОТ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(который должен быть не ниже ПМ ТН)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меры по повышению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уровня реального содержания заработной платы;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ограничение перечня оснований и размеров удержаний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 заработной платы по распоряжению работодателя, а также размеров налогообложения доходов от заработной платы;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ограничение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оплаты труда в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натуральной форме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обеспечение получения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работником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заработной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платы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в случае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прекращения деятельности работодателя и его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неплатежеспособности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федеральный государственный надзор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 соблюдением трудового законодательства и иных нормативных правовых актов, содержащих нормы трудового права;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. сроки и очередность выплаты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заработной платы.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167C79-9630-4AA8-84A3-C3E1A48142DD}" type="slidenum">
              <a:rPr lang="ru-RU" smtClean="0"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2</a:t>
            </a:fld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75"/>
            <a:ext cx="8229600" cy="14954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СТАНДАРТ ДЗП. Минимальный размер оплаты труда – </a:t>
            </a:r>
            <a:r>
              <a:rPr lang="ru-RU" sz="27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одна из основных государственных гарантий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по заработной плате работника за неквалифицированный труд в нормальных условиях труда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034" y="2786058"/>
            <a:ext cx="8215370" cy="221457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dirty="0"/>
              <a:t>Законодательное определение минимального размера оплаты труда как вознаграждения за труд неквалифицированного работника, полностью отработавшего месячную норму рабочего времени при выполнении простых работ в нормальных условиях труда</a:t>
            </a:r>
          </a:p>
        </p:txBody>
      </p:sp>
      <p:sp>
        <p:nvSpPr>
          <p:cNvPr id="26630" name="Номер слайда 1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3C46D8-A586-415B-8D34-CF1C0D5D5849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797040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ЧАСТЬ ВТОРАЯ СТ. 129 ТК РФ </a:t>
            </a:r>
            <a:r>
              <a:rPr lang="ru-RU" u="sng" dirty="0" smtClean="0"/>
              <a:t>УТРАТИЛА СИЛУ</a:t>
            </a:r>
            <a:r>
              <a:rPr lang="ru-RU" dirty="0" smtClean="0"/>
              <a:t> НА ОСНОВАНИИ ФЗ-54 ОТ 20.04.2007</a:t>
            </a:r>
            <a:endParaRPr lang="ru-RU" sz="2700" dirty="0"/>
          </a:p>
        </p:txBody>
      </p:sp>
      <p:sp>
        <p:nvSpPr>
          <p:cNvPr id="17413" name="Содержимое 2"/>
          <p:cNvSpPr>
            <a:spLocks noGrp="1"/>
          </p:cNvSpPr>
          <p:nvPr>
            <p:ph idx="1"/>
          </p:nvPr>
        </p:nvSpPr>
        <p:spPr>
          <a:xfrm>
            <a:off x="457200" y="2571750"/>
            <a:ext cx="8229600" cy="3929084"/>
          </a:xfrm>
        </p:spPr>
        <p:txBody>
          <a:bodyPr/>
          <a:lstStyle/>
          <a:p>
            <a:pPr eaLnBrk="1" hangingPunct="1"/>
            <a:r>
              <a:rPr lang="ru-RU" sz="2500" b="1" dirty="0" smtClean="0"/>
              <a:t>Минимальная заработная плата (минимальный размер оплаты труда) – устанавливаемый федеральным законом размер месячной заработной платы </a:t>
            </a:r>
            <a:r>
              <a:rPr lang="ru-RU" sz="2500" b="1" u="sng" dirty="0" smtClean="0"/>
              <a:t>за труд неквалифицированного работника, полностью отработавшего норму рабочего времени при выполнении простых работ в нормальных условиях труда</a:t>
            </a:r>
            <a:r>
              <a:rPr lang="ru-RU" sz="2500" b="1" dirty="0" smtClean="0"/>
              <a:t>. В величину МРОТ не включаются компенсационные, стимулирующие и социальные выплаты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0" y="571500"/>
            <a:ext cx="9144000" cy="928688"/>
          </a:xfrm>
        </p:spPr>
        <p:txBody>
          <a:bodyPr/>
          <a:lstStyle/>
          <a:p>
            <a:pPr algn="ctr" eaLnBrk="1" hangingPunct="1"/>
            <a:r>
              <a:rPr lang="ru-RU" sz="2600" b="1" smtClean="0">
                <a:latin typeface="Times New Roman" pitchFamily="18" charset="0"/>
                <a:cs typeface="Times New Roman" pitchFamily="18" charset="0"/>
              </a:rPr>
              <a:t>СТАНДАРТ ДЗП. Равная оплата за труд равной ценности без какой-либо дискриминации</a:t>
            </a:r>
            <a:endParaRPr lang="ru-RU" sz="26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00100" y="2214554"/>
            <a:ext cx="7786742" cy="78581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/>
              <a:t>Принятие постановления Правительства Российской Федерации об установлении базовых окладов (базовых должностных окладов) по профессионально-квалификационным группам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071538" y="3571876"/>
            <a:ext cx="7715304" cy="5715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/>
              <a:t>Установление в РФ прогрессивной шкалы налогообложения доходов физических лиц</a:t>
            </a: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1071538" y="4714884"/>
            <a:ext cx="7715304" cy="92869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/>
              <a:t>Внесение изменений в Трудовой кодекс РФ в части обязательности установления в соглашениях отраслевых систем квалификаций с обязательной дифференциацией каждого уровня квалификации по размеру ставок заработной платы, должностных окладов.</a:t>
            </a:r>
          </a:p>
        </p:txBody>
      </p:sp>
      <p:sp>
        <p:nvSpPr>
          <p:cNvPr id="21516" name="Номер слайда 21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2E293A-33A4-4A25-A112-8B08E8DA2557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Диаграмма 23"/>
          <p:cNvGraphicFramePr/>
          <p:nvPr/>
        </p:nvGraphicFramePr>
        <p:xfrm>
          <a:off x="179512" y="1857340"/>
          <a:ext cx="8784976" cy="4812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26" name="Прямая соединительная линия 25"/>
          <p:cNvCxnSpPr/>
          <p:nvPr/>
        </p:nvCxnSpPr>
        <p:spPr>
          <a:xfrm flipV="1">
            <a:off x="2843807" y="1988840"/>
            <a:ext cx="1" cy="4104456"/>
          </a:xfrm>
          <a:prstGeom prst="line">
            <a:avLst/>
          </a:prstGeom>
          <a:ln w="57150"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V="1">
            <a:off x="2051720" y="1988840"/>
            <a:ext cx="0" cy="4067418"/>
          </a:xfrm>
          <a:prstGeom prst="line">
            <a:avLst/>
          </a:prstGeom>
          <a:ln w="57150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10"/>
          <p:cNvSpPr txBox="1">
            <a:spLocks noChangeArrowheads="1"/>
          </p:cNvSpPr>
          <p:nvPr/>
        </p:nvSpPr>
        <p:spPr bwMode="auto">
          <a:xfrm>
            <a:off x="3019172" y="5373216"/>
            <a:ext cx="3713068" cy="707886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Медианная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заработная плата </a:t>
            </a:r>
            <a:endParaRPr lang="en-US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25061 руб.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8"/>
          <p:cNvSpPr txBox="1">
            <a:spLocks noChangeArrowheads="1"/>
          </p:cNvSpPr>
          <p:nvPr/>
        </p:nvSpPr>
        <p:spPr bwMode="auto">
          <a:xfrm>
            <a:off x="144809" y="1332057"/>
            <a:ext cx="2554983" cy="58477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Прожиточный минимум 10792 руб.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236338" y="1268760"/>
            <a:ext cx="4648030" cy="646331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Минимальный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потребительский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 38467 руб.  (июнь 2015)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flipH="1" flipV="1">
            <a:off x="3275855" y="1988840"/>
            <a:ext cx="1" cy="4104818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12"/>
          <p:cNvSpPr txBox="1">
            <a:spLocks noChangeArrowheads="1"/>
          </p:cNvSpPr>
          <p:nvPr/>
        </p:nvSpPr>
        <p:spPr bwMode="auto">
          <a:xfrm>
            <a:off x="6948264" y="2132856"/>
            <a:ext cx="203980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32,2% ФОТ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12"/>
          <p:cNvSpPr txBox="1">
            <a:spLocks noChangeArrowheads="1"/>
          </p:cNvSpPr>
          <p:nvPr/>
        </p:nvSpPr>
        <p:spPr bwMode="auto">
          <a:xfrm>
            <a:off x="4427984" y="2348880"/>
            <a:ext cx="126188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15,5%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12"/>
          <p:cNvSpPr txBox="1">
            <a:spLocks noChangeArrowheads="1"/>
          </p:cNvSpPr>
          <p:nvPr/>
        </p:nvSpPr>
        <p:spPr bwMode="auto">
          <a:xfrm>
            <a:off x="3707904" y="2780928"/>
            <a:ext cx="12420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11,8%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12"/>
          <p:cNvSpPr txBox="1">
            <a:spLocks noChangeArrowheads="1"/>
          </p:cNvSpPr>
          <p:nvPr/>
        </p:nvSpPr>
        <p:spPr bwMode="auto">
          <a:xfrm>
            <a:off x="3347864" y="3212976"/>
            <a:ext cx="108234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9,7%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12"/>
          <p:cNvSpPr txBox="1">
            <a:spLocks noChangeArrowheads="1"/>
          </p:cNvSpPr>
          <p:nvPr/>
        </p:nvSpPr>
        <p:spPr bwMode="auto">
          <a:xfrm>
            <a:off x="3059832" y="3573016"/>
            <a:ext cx="108234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8,1%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12"/>
          <p:cNvSpPr txBox="1">
            <a:spLocks noChangeArrowheads="1"/>
          </p:cNvSpPr>
          <p:nvPr/>
        </p:nvSpPr>
        <p:spPr bwMode="auto">
          <a:xfrm>
            <a:off x="2771800" y="4005064"/>
            <a:ext cx="9541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6,8%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12"/>
          <p:cNvSpPr txBox="1">
            <a:spLocks noChangeArrowheads="1"/>
          </p:cNvSpPr>
          <p:nvPr/>
        </p:nvSpPr>
        <p:spPr bwMode="auto">
          <a:xfrm>
            <a:off x="2403872" y="4509120"/>
            <a:ext cx="8258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5,6%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12"/>
          <p:cNvSpPr txBox="1">
            <a:spLocks noChangeArrowheads="1"/>
          </p:cNvSpPr>
          <p:nvPr/>
        </p:nvSpPr>
        <p:spPr bwMode="auto">
          <a:xfrm>
            <a:off x="2249740" y="4834606"/>
            <a:ext cx="8258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4,6%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12"/>
          <p:cNvSpPr txBox="1">
            <a:spLocks noChangeArrowheads="1"/>
          </p:cNvSpPr>
          <p:nvPr/>
        </p:nvSpPr>
        <p:spPr bwMode="auto">
          <a:xfrm>
            <a:off x="2033716" y="5263234"/>
            <a:ext cx="8258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3,5%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12"/>
          <p:cNvSpPr txBox="1">
            <a:spLocks noChangeArrowheads="1"/>
          </p:cNvSpPr>
          <p:nvPr/>
        </p:nvSpPr>
        <p:spPr bwMode="auto">
          <a:xfrm>
            <a:off x="1745684" y="5715016"/>
            <a:ext cx="8258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2,2%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12"/>
          <p:cNvSpPr txBox="1"/>
          <p:nvPr/>
        </p:nvSpPr>
        <p:spPr>
          <a:xfrm>
            <a:off x="4749606" y="2996952"/>
            <a:ext cx="4214882" cy="1985159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Суммарная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величина дохода, обеспечивающего прожиточный минимум семьям различного состава:</a:t>
            </a:r>
          </a:p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2 трудоспособных 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21584 руб.</a:t>
            </a:r>
          </a:p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1 трудоспособного и 1 ребенка 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20598 руб.</a:t>
            </a:r>
          </a:p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2 трудоспособных и 1 ребенка 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31390 руб.</a:t>
            </a:r>
          </a:p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2 трудоспособных и 2 детей 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41196 руб.</a:t>
            </a:r>
            <a:endParaRPr lang="ru-RU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3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  <a:gradFill flip="none" rotWithShape="1">
            <a:gsLst>
              <a:gs pos="0">
                <a:schemeClr val="accent2">
                  <a:lumMod val="75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grpSpPr>
        <p:sp>
          <p:nvSpPr>
            <p:cNvPr id="23" name="Рамка 22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722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0" y="0"/>
              <a:ext cx="9144000" cy="764704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72008"/>
            <a:ext cx="9144000" cy="908720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rPr>
              <a:t>Распределение общей суммы начисленной заработной платы </a:t>
            </a:r>
            <a:br>
              <a:rPr lang="ru-RU" sz="1800" b="1" dirty="0" smtClean="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rPr>
            </a:br>
            <a:r>
              <a:rPr lang="ru-RU" sz="1800" b="1" dirty="0" smtClean="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rPr>
              <a:t>по 10-ти процентным группам работников </a:t>
            </a:r>
            <a:br>
              <a:rPr lang="ru-RU" sz="1800" b="1" dirty="0" smtClean="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rPr>
            </a:b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rPr>
              <a:t>(данные по итогам обследования Росстата в апреле 2015 года)</a:t>
            </a:r>
            <a:endParaRPr lang="ru-RU" sz="1600" dirty="0">
              <a:solidFill>
                <a:schemeClr val="tx1"/>
              </a:solidFill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4016"/>
            <a:ext cx="9144000" cy="836712"/>
          </a:xfrm>
        </p:spPr>
        <p:txBody>
          <a:bodyPr>
            <a:normAutofit/>
          </a:bodyPr>
          <a:lstStyle/>
          <a:p>
            <a:pPr algn="ctr"/>
            <a:r>
              <a:rPr lang="ru-RU" sz="2500" b="1" dirty="0" smtClean="0"/>
              <a:t>Показатели уровня жизни во 3 кв. 2016 года, руб.</a:t>
            </a:r>
            <a:endParaRPr lang="ru-RU" sz="25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24</a:t>
            </a:fld>
            <a:endParaRPr lang="ru-RU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79512" y="1052736"/>
          <a:ext cx="8784976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83768" y="1124744"/>
            <a:ext cx="57606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Минимальный потребительский бюджет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5877272"/>
            <a:ext cx="3563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МРОТ</a:t>
            </a:r>
            <a:endParaRPr lang="ru-RU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376264" y="4293096"/>
            <a:ext cx="658822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00" b="1" dirty="0" smtClean="0">
                <a:latin typeface="Arial" pitchFamily="34" charset="0"/>
                <a:cs typeface="Arial" pitchFamily="34" charset="0"/>
              </a:rPr>
              <a:t>Прожиточный минимум трудоспособного населения</a:t>
            </a:r>
            <a:endParaRPr lang="ru-RU" sz="1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9552" y="6464596"/>
            <a:ext cx="8147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Источники: Росстат, ФНПР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43608" y="980728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38060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857250"/>
            <a:ext cx="8229600" cy="1209675"/>
          </a:xfr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РАВНАЯ ОПЛАТА ЗА ТРУД </a:t>
            </a:r>
            <a:br>
              <a:rPr lang="ru-RU" sz="3600" b="1" dirty="0" smtClean="0"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РАВНОЙ ЦЕННОСТИ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-3175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/>
              <a:t>В соответствии с п.6 ч.2 ст.22 ТК РФ </a:t>
            </a:r>
            <a:r>
              <a:rPr lang="ru-RU" u="sng" dirty="0" smtClean="0"/>
              <a:t>работодатель обязан обеспечивать работникам равную оплату за труд равной ценности. </a:t>
            </a:r>
          </a:p>
          <a:p>
            <a:pPr indent="-3175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/>
              <a:t>Установление различных размеров ставок зарплаты, должностных окладов за выполнение работниками трудовой функции одинакового содержания, даже при различном названии должностей является нарушением трудового законодательства.</a:t>
            </a:r>
            <a:endParaRPr lang="ru-RU" u="sng" dirty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509386-F0D2-4D15-BE70-441B85DA96CA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2082792"/>
          </a:xfr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 smtClean="0"/>
              <a:t>СПРАВЕДЛИВОСТЬ В УСТАНОВЛЕНИИ ЗАРАБОТНОЙ ПЛАТЫ</a:t>
            </a:r>
            <a:endParaRPr lang="ru-RU" sz="3600" b="1" dirty="0"/>
          </a:p>
        </p:txBody>
      </p:sp>
      <p:sp>
        <p:nvSpPr>
          <p:cNvPr id="22533" name="Содержимое 2"/>
          <p:cNvSpPr>
            <a:spLocks noGrp="1"/>
          </p:cNvSpPr>
          <p:nvPr>
            <p:ph idx="1"/>
          </p:nvPr>
        </p:nvSpPr>
        <p:spPr>
          <a:xfrm>
            <a:off x="214313" y="2857500"/>
            <a:ext cx="8715375" cy="3643313"/>
          </a:xfrm>
        </p:spPr>
        <p:txBody>
          <a:bodyPr/>
          <a:lstStyle/>
          <a:p>
            <a:pPr algn="just" eaLnBrk="1" hangingPunct="1">
              <a:buFont typeface="Georgia" pitchFamily="18" charset="0"/>
              <a:buNone/>
            </a:pPr>
            <a:r>
              <a:rPr lang="ru-RU" smtClean="0"/>
              <a:t>Реализация принципа равной оплаты за труд равной ценности возможно при установлении</a:t>
            </a:r>
            <a:r>
              <a:rPr lang="ru-RU" b="1" u="sng" smtClean="0"/>
              <a:t> одинакового размера ставок заработной платы, должностных окладов при выполнении работниками одинакового уровня квалификации работы, равноценной по количеству, качеству, сложности и условиям труда</a:t>
            </a:r>
            <a:r>
              <a:rPr lang="ru-RU" smtClean="0"/>
              <a:t>.</a:t>
            </a:r>
          </a:p>
        </p:txBody>
      </p:sp>
      <p:sp>
        <p:nvSpPr>
          <p:cNvPr id="23558" name="Номер слайда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E31D65-9EE1-4926-9F27-9BC664AB39E6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71570"/>
          </a:xfr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 smtClean="0"/>
              <a:t>ЗАДАЧИ  ПРОФСОЮЗОВ</a:t>
            </a:r>
            <a:endParaRPr lang="ru-RU" sz="3600" b="1" dirty="0"/>
          </a:p>
        </p:txBody>
      </p:sp>
      <p:sp>
        <p:nvSpPr>
          <p:cNvPr id="23557" name="Содержимое 2"/>
          <p:cNvSpPr>
            <a:spLocks noGrp="1"/>
          </p:cNvSpPr>
          <p:nvPr>
            <p:ph idx="1"/>
          </p:nvPr>
        </p:nvSpPr>
        <p:spPr>
          <a:xfrm>
            <a:off x="214313" y="2143125"/>
            <a:ext cx="8715375" cy="4357688"/>
          </a:xfrm>
        </p:spPr>
        <p:txBody>
          <a:bodyPr/>
          <a:lstStyle/>
          <a:p>
            <a:pPr algn="just" eaLnBrk="1" hangingPunct="1">
              <a:buFont typeface="Georgia" pitchFamily="18" charset="0"/>
              <a:buNone/>
            </a:pPr>
            <a:endParaRPr lang="ru-RU" dirty="0" smtClean="0"/>
          </a:p>
          <a:p>
            <a:pPr algn="just" eaLnBrk="1" hangingPunct="1">
              <a:buFont typeface="Georgia" pitchFamily="18" charset="0"/>
              <a:buNone/>
            </a:pPr>
            <a:r>
              <a:rPr lang="ru-RU" dirty="0" smtClean="0"/>
              <a:t>Добиваться установления минимальных гарантий по заработной плате по каждому уровню квалификации.</a:t>
            </a:r>
          </a:p>
          <a:p>
            <a:pPr algn="just" eaLnBrk="1" hangingPunct="1">
              <a:buFont typeface="Georgia" pitchFamily="18" charset="0"/>
              <a:buNone/>
            </a:pPr>
            <a:endParaRPr lang="ru-RU" i="1" dirty="0" smtClean="0"/>
          </a:p>
          <a:p>
            <a:pPr algn="just" eaLnBrk="1" hangingPunct="1">
              <a:buFont typeface="Georgia" pitchFamily="18" charset="0"/>
              <a:buNone/>
            </a:pPr>
            <a:r>
              <a:rPr lang="ru-RU" i="1" dirty="0" smtClean="0"/>
              <a:t>Добиваться взаимосвязи всех элементов </a:t>
            </a:r>
          </a:p>
          <a:p>
            <a:pPr algn="ctr">
              <a:buNone/>
            </a:pPr>
            <a:r>
              <a:rPr lang="ru-RU" i="1" dirty="0" smtClean="0"/>
              <a:t>Национальной системы квалификаций – НСК.</a:t>
            </a:r>
          </a:p>
          <a:p>
            <a:pPr algn="just" eaLnBrk="1" hangingPunct="1">
              <a:buFont typeface="Georgia" pitchFamily="18" charset="0"/>
              <a:buNone/>
            </a:pPr>
            <a:endParaRPr lang="ru-RU" dirty="0" smtClean="0"/>
          </a:p>
        </p:txBody>
      </p:sp>
      <p:sp>
        <p:nvSpPr>
          <p:cNvPr id="24582" name="Номер слайда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89188B-8032-4023-8EBE-F909EA615D96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00108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Национальная система квалификаций необходима для: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14348" y="4214818"/>
            <a:ext cx="2143140" cy="16430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Обеспечения непрерывной эффективной занятости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000364" y="2285992"/>
            <a:ext cx="2857520" cy="15716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Справедливых трудовых отношений на каждом конкретном рабочем месте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14678" y="4214818"/>
            <a:ext cx="2428892" cy="17145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Равной оплаты за труд равной ценности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072198" y="4214818"/>
            <a:ext cx="2571768" cy="1714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Дифференцированной оплаты труда в соответствии с квалификацией и сложностью выполняемой работы</a:t>
            </a:r>
            <a:endParaRPr lang="ru-RU" sz="1600" dirty="0"/>
          </a:p>
        </p:txBody>
      </p:sp>
      <p:cxnSp>
        <p:nvCxnSpPr>
          <p:cNvPr id="9" name="Прямая со стрелкой 8"/>
          <p:cNvCxnSpPr>
            <a:stCxn id="5" idx="1"/>
            <a:endCxn id="4" idx="0"/>
          </p:cNvCxnSpPr>
          <p:nvPr/>
        </p:nvCxnSpPr>
        <p:spPr>
          <a:xfrm rot="10800000" flipV="1">
            <a:off x="1785918" y="3071810"/>
            <a:ext cx="1214446" cy="1143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5" idx="2"/>
            <a:endCxn id="6" idx="0"/>
          </p:cNvCxnSpPr>
          <p:nvPr/>
        </p:nvCxnSpPr>
        <p:spPr>
          <a:xfrm rot="5400000">
            <a:off x="4250529" y="4036223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5" idx="3"/>
            <a:endCxn id="7" idx="0"/>
          </p:cNvCxnSpPr>
          <p:nvPr/>
        </p:nvCxnSpPr>
        <p:spPr>
          <a:xfrm>
            <a:off x="5857884" y="3071810"/>
            <a:ext cx="1500198" cy="1143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00042"/>
            <a:ext cx="8715436" cy="1571636"/>
          </a:xfr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400" b="1" dirty="0" smtClean="0">
                <a:solidFill>
                  <a:srgbClr val="FF0000"/>
                </a:solidFill>
                <a:latin typeface="+mj-lt"/>
              </a:rPr>
              <a:t>Что такое </a:t>
            </a:r>
            <a:br>
              <a:rPr lang="ru-RU" sz="3400" b="1" dirty="0" smtClean="0">
                <a:solidFill>
                  <a:srgbClr val="FF0000"/>
                </a:solidFill>
                <a:latin typeface="+mj-lt"/>
              </a:rPr>
            </a:br>
            <a:r>
              <a:rPr lang="ru-RU" sz="3400" b="1" dirty="0" smtClean="0">
                <a:solidFill>
                  <a:srgbClr val="FF0000"/>
                </a:solidFill>
                <a:latin typeface="+mj-lt"/>
              </a:rPr>
              <a:t>национальная (отраслевая) система квалификаций?</a:t>
            </a:r>
            <a:endParaRPr lang="ru-RU" sz="3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2143125"/>
            <a:ext cx="8715375" cy="4357688"/>
          </a:xfrm>
        </p:spPr>
        <p:txBody>
          <a:bodyPr>
            <a:normAutofit/>
          </a:bodyPr>
          <a:lstStyle/>
          <a:p>
            <a:pPr marL="365760" indent="-256032"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4000" b="1" dirty="0" smtClean="0">
              <a:latin typeface="+mj-lt"/>
            </a:endParaRPr>
          </a:p>
          <a:p>
            <a:pPr marL="365760" indent="-256032"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4000" b="1" dirty="0" smtClean="0">
                <a:latin typeface="+mj-lt"/>
              </a:rPr>
              <a:t>Национальная система квалификаций – НСК -</a:t>
            </a:r>
            <a:r>
              <a:rPr lang="ru-RU" dirty="0" smtClean="0">
                <a:latin typeface="+mj-lt"/>
              </a:rPr>
              <a:t/>
            </a:r>
            <a:br>
              <a:rPr lang="ru-RU" dirty="0" smtClean="0">
                <a:latin typeface="+mj-lt"/>
              </a:rPr>
            </a:br>
            <a:r>
              <a:rPr lang="ru-RU" dirty="0" smtClean="0">
                <a:latin typeface="+mj-lt"/>
              </a:rPr>
              <a:t>это то же самое, что</a:t>
            </a:r>
            <a:br>
              <a:rPr lang="ru-RU" dirty="0" smtClean="0">
                <a:latin typeface="+mj-lt"/>
              </a:rPr>
            </a:br>
            <a:r>
              <a:rPr lang="ru-RU" sz="4000" b="1" dirty="0" smtClean="0">
                <a:latin typeface="+mj-lt"/>
              </a:rPr>
              <a:t>Единая Тарифная Система – ЕТС </a:t>
            </a:r>
            <a:br>
              <a:rPr lang="ru-RU" sz="4000" b="1" dirty="0" smtClean="0">
                <a:latin typeface="+mj-lt"/>
              </a:rPr>
            </a:br>
            <a:r>
              <a:rPr lang="ru-RU" dirty="0" smtClean="0">
                <a:latin typeface="+mj-lt"/>
              </a:rPr>
              <a:t>(применялась в СССР; в России – до 2009 года в бюджетном секторе экономике)</a:t>
            </a:r>
          </a:p>
        </p:txBody>
      </p:sp>
      <p:sp>
        <p:nvSpPr>
          <p:cNvPr id="25606" name="Номер слайда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A5BD4E-8AC5-4EE8-B0B2-3A018079FCA1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28625" y="642938"/>
            <a:ext cx="8229600" cy="1066800"/>
          </a:xfrm>
        </p:spPr>
        <p:txBody>
          <a:bodyPr/>
          <a:lstStyle/>
          <a:p>
            <a:pPr algn="ctr" eaLnBrk="1" hangingPunct="1"/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Стандарты достойной заработной платы</a:t>
            </a:r>
            <a:endParaRPr lang="ru-RU" sz="32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716463"/>
          </a:xfrm>
        </p:spPr>
        <p:txBody>
          <a:bodyPr>
            <a:normAutofit fontScale="92500" lnSpcReduction="10000"/>
          </a:bodyPr>
          <a:lstStyle/>
          <a:p>
            <a:pPr marL="714375" indent="-714375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400" dirty="0" smtClean="0"/>
              <a:t>1. </a:t>
            </a:r>
            <a:r>
              <a:rPr lang="ru-RU" sz="2000" dirty="0" smtClean="0"/>
              <a:t>Минимальный размер оплаты труда на уровне минимального потребительского бюджета</a:t>
            </a:r>
          </a:p>
          <a:p>
            <a:pPr marL="714375" indent="-714375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000" dirty="0" smtClean="0"/>
              <a:t>2. Установление минимальной тарифной ставки (минимального оклада) на уровне не ниже минимального размера оплаты труда, установленного федеральным законом</a:t>
            </a:r>
          </a:p>
          <a:p>
            <a:pPr marL="714375" indent="-714375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000" dirty="0" smtClean="0"/>
              <a:t>3. Минимальный размер оплаты труда – минимальная государственная гарантия по заработной плате работника за неквалифицированный труд в нормальных условиях труда</a:t>
            </a:r>
          </a:p>
          <a:p>
            <a:pPr marL="714375" indent="-714375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000" dirty="0" smtClean="0"/>
              <a:t>4. Соответствие уровня оплаты труда квалификации работника, сложности, количеству, качеству и условиям труда</a:t>
            </a:r>
          </a:p>
          <a:p>
            <a:pPr marL="714375" indent="-714375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000" dirty="0" smtClean="0"/>
              <a:t>5. Равная оплата за труд равной ценности без какой-либо дискриминации</a:t>
            </a:r>
          </a:p>
          <a:p>
            <a:pPr marL="714375" indent="-714375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000" dirty="0" smtClean="0"/>
              <a:t>6. Обеспечение повышения уровня реального содержания заработной платы</a:t>
            </a:r>
          </a:p>
          <a:p>
            <a:pPr marL="714375" indent="-714375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000" dirty="0" smtClean="0"/>
              <a:t>7. Государственное содействие системной организации нормирования труда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sz="1800" b="1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dirty="0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91F6E4-B8C6-4F42-AEBB-81A5DEB97AF5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285750" y="404813"/>
            <a:ext cx="8358188" cy="9525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r>
              <a:rPr lang="ru-RU" sz="3300" smtClean="0"/>
              <a:t>Единая Тарифная Система </a:t>
            </a:r>
            <a:br>
              <a:rPr lang="ru-RU" sz="3300" smtClean="0"/>
            </a:br>
            <a:r>
              <a:rPr lang="ru-RU" sz="3300" smtClean="0"/>
              <a:t>обеспечивала взаимосвязь:</a:t>
            </a:r>
            <a:endParaRPr lang="ru-RU" sz="2000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500694" y="5429264"/>
            <a:ext cx="3286116" cy="114298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b="1" dirty="0"/>
              <a:t>Установление размера должностного оклада или тарифной ставки по каждому тарифному разряду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000364" y="4071942"/>
            <a:ext cx="2143140" cy="257176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dirty="0"/>
              <a:t>Разработка </a:t>
            </a:r>
            <a:r>
              <a:rPr lang="ru-RU" sz="1700" b="1" dirty="0"/>
              <a:t>образовательных программ на основе ЕКС, ЕТКС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dirty="0"/>
              <a:t>Бесплатное профессиональное образование работников</a:t>
            </a:r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000760" y="3071810"/>
            <a:ext cx="2786082" cy="207170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Разработка </a:t>
            </a:r>
            <a:r>
              <a:rPr lang="ru-RU" sz="1600" b="1" dirty="0"/>
              <a:t>квалификационных (</a:t>
            </a:r>
            <a:r>
              <a:rPr lang="ru-RU" sz="1600" b="1" dirty="0" err="1"/>
              <a:t>тарифно-квалифик</a:t>
            </a:r>
            <a:r>
              <a:rPr lang="ru-RU" sz="1600" b="1" dirty="0"/>
              <a:t>.) характеристик, </a:t>
            </a:r>
            <a:r>
              <a:rPr lang="ru-RU" sz="1600" dirty="0"/>
              <a:t>ранжированных по тарифным разрядам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и объединённых в </a:t>
            </a:r>
            <a:r>
              <a:rPr lang="ru-RU" sz="1600" b="1" dirty="0"/>
              <a:t>ЕКС и ЕТКС</a:t>
            </a:r>
          </a:p>
        </p:txBody>
      </p:sp>
      <p:sp>
        <p:nvSpPr>
          <p:cNvPr id="26636" name="Номер слайда 16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2C4AA64-3C51-46DC-90E4-AD649DFDBAE2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ru-RU" smtClean="0">
              <a:solidFill>
                <a:srgbClr val="FFFFFF"/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500794" y="1500174"/>
            <a:ext cx="2214578" cy="135732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Планирование потребности предприятий в </a:t>
            </a:r>
            <a:r>
              <a:rPr lang="ru-RU" b="1" dirty="0"/>
              <a:t>трудовых ресурсах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85720" y="1500174"/>
            <a:ext cx="2214578" cy="114300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Планирование развития отраслей экономики 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3071802" y="1500174"/>
            <a:ext cx="2643206" cy="207170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Планирование строительства предприятий и создания </a:t>
            </a:r>
            <a:r>
              <a:rPr lang="ru-RU" b="1" dirty="0"/>
              <a:t>рабочих мест </a:t>
            </a:r>
            <a:r>
              <a:rPr lang="ru-RU" dirty="0"/>
              <a:t>по количеству, оснащению, организации труда</a:t>
            </a:r>
          </a:p>
        </p:txBody>
      </p:sp>
      <p:sp>
        <p:nvSpPr>
          <p:cNvPr id="63" name="Скругленный прямоугольник 62"/>
          <p:cNvSpPr/>
          <p:nvPr/>
        </p:nvSpPr>
        <p:spPr>
          <a:xfrm>
            <a:off x="357158" y="4786322"/>
            <a:ext cx="2143140" cy="18573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/>
              <a:t>Присвоение работникам уровня квалификации, обеспечение гарантий по зарплате</a:t>
            </a: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357158" y="3071810"/>
            <a:ext cx="2071702" cy="135732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Разработка мероприятий по обеспечению предприятий кадрами</a:t>
            </a:r>
          </a:p>
        </p:txBody>
      </p:sp>
      <p:cxnSp>
        <p:nvCxnSpPr>
          <p:cNvPr id="90" name="Прямая со стрелкой 89"/>
          <p:cNvCxnSpPr/>
          <p:nvPr/>
        </p:nvCxnSpPr>
        <p:spPr>
          <a:xfrm flipH="1">
            <a:off x="5072063" y="6000750"/>
            <a:ext cx="4286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 стрелкой 91"/>
          <p:cNvCxnSpPr/>
          <p:nvPr/>
        </p:nvCxnSpPr>
        <p:spPr>
          <a:xfrm flipH="1">
            <a:off x="2500313" y="6000750"/>
            <a:ext cx="50006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/>
          <p:nvPr/>
        </p:nvCxnSpPr>
        <p:spPr>
          <a:xfrm flipH="1">
            <a:off x="8072438" y="5143500"/>
            <a:ext cx="0" cy="28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 стрелкой 95"/>
          <p:cNvCxnSpPr/>
          <p:nvPr/>
        </p:nvCxnSpPr>
        <p:spPr>
          <a:xfrm>
            <a:off x="8072438" y="2857500"/>
            <a:ext cx="0" cy="214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 стрелкой 98"/>
          <p:cNvCxnSpPr/>
          <p:nvPr/>
        </p:nvCxnSpPr>
        <p:spPr>
          <a:xfrm flipV="1">
            <a:off x="1071563" y="4429125"/>
            <a:ext cx="0" cy="3571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 стрелкой 100"/>
          <p:cNvCxnSpPr/>
          <p:nvPr/>
        </p:nvCxnSpPr>
        <p:spPr>
          <a:xfrm flipV="1">
            <a:off x="1000125" y="2643188"/>
            <a:ext cx="0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 стрелкой 102"/>
          <p:cNvCxnSpPr/>
          <p:nvPr/>
        </p:nvCxnSpPr>
        <p:spPr>
          <a:xfrm>
            <a:off x="2500313" y="1785938"/>
            <a:ext cx="5715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 стрелкой 104"/>
          <p:cNvCxnSpPr/>
          <p:nvPr/>
        </p:nvCxnSpPr>
        <p:spPr>
          <a:xfrm>
            <a:off x="5715000" y="1785938"/>
            <a:ext cx="78581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285750" y="404813"/>
            <a:ext cx="8501063" cy="9525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r>
              <a:rPr lang="ru-RU" sz="3000" b="1" smtClean="0"/>
              <a:t>Национальная (отраслевая) система квалификаций=Единая Тарифная Система: </a:t>
            </a:r>
            <a:r>
              <a:rPr lang="ru-RU" sz="3000" smtClean="0"/>
              <a:t>позиция ФНПР</a:t>
            </a:r>
            <a:endParaRPr lang="ru-RU" sz="3000" b="1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643570" y="5214950"/>
            <a:ext cx="3143272" cy="142873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prstClr val="black"/>
                </a:solidFill>
              </a:rPr>
              <a:t>Установление размера </a:t>
            </a:r>
            <a:r>
              <a:rPr lang="ru-RU" sz="1600" dirty="0">
                <a:solidFill>
                  <a:prstClr val="black"/>
                </a:solidFill>
              </a:rPr>
              <a:t>должностного оклада, ставки заработной платы </a:t>
            </a:r>
            <a:r>
              <a:rPr lang="ru-RU" sz="1600" b="1" dirty="0">
                <a:solidFill>
                  <a:prstClr val="black"/>
                </a:solidFill>
              </a:rPr>
              <a:t>по каждому уровню квалификации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000364" y="3786190"/>
            <a:ext cx="2357454" cy="285752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prstClr val="black"/>
                </a:solidFill>
              </a:rPr>
              <a:t>Разработка </a:t>
            </a:r>
            <a:r>
              <a:rPr lang="ru-RU" sz="1600" b="1" dirty="0">
                <a:solidFill>
                  <a:prstClr val="black"/>
                </a:solidFill>
              </a:rPr>
              <a:t>образовательных стандартов на основе </a:t>
            </a:r>
            <a:r>
              <a:rPr lang="ru-RU" sz="1600" b="1" dirty="0" err="1">
                <a:solidFill>
                  <a:prstClr val="black"/>
                </a:solidFill>
              </a:rPr>
              <a:t>профстандартов</a:t>
            </a:r>
            <a:endParaRPr lang="ru-RU" sz="1600" b="1" dirty="0">
              <a:solidFill>
                <a:prstClr val="black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prstClr val="black"/>
                </a:solidFill>
              </a:rPr>
              <a:t>Обеспечение работников профобразованием или обучением </a:t>
            </a:r>
            <a:r>
              <a:rPr lang="ru-RU" sz="1600" b="1" dirty="0">
                <a:solidFill>
                  <a:prstClr val="black"/>
                </a:solidFill>
              </a:rPr>
              <a:t>за</a:t>
            </a:r>
            <a:r>
              <a:rPr lang="ru-RU" sz="1600" dirty="0">
                <a:solidFill>
                  <a:prstClr val="black"/>
                </a:solidFill>
              </a:rPr>
              <a:t> </a:t>
            </a:r>
            <a:r>
              <a:rPr lang="ru-RU" sz="1600" b="1" dirty="0">
                <a:solidFill>
                  <a:prstClr val="black"/>
                </a:solidFill>
              </a:rPr>
              <a:t>счёт государства и работодателей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000760" y="2857496"/>
            <a:ext cx="2786082" cy="21431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prstClr val="black"/>
                </a:solidFill>
              </a:rPr>
              <a:t>Инвентаризация </a:t>
            </a:r>
            <a:r>
              <a:rPr lang="ru-RU" sz="1600" b="1" dirty="0">
                <a:solidFill>
                  <a:prstClr val="black"/>
                </a:solidFill>
              </a:rPr>
              <a:t>ЕКС и ЕТКС, объединение </a:t>
            </a:r>
            <a:r>
              <a:rPr lang="ru-RU" sz="1600" dirty="0">
                <a:solidFill>
                  <a:prstClr val="black"/>
                </a:solidFill>
              </a:rPr>
              <a:t>квалификационных (</a:t>
            </a:r>
            <a:r>
              <a:rPr lang="ru-RU" sz="1600" dirty="0" err="1">
                <a:solidFill>
                  <a:prstClr val="black"/>
                </a:solidFill>
              </a:rPr>
              <a:t>тарифно-квалиф</a:t>
            </a:r>
            <a:r>
              <a:rPr lang="ru-RU" sz="1600" dirty="0">
                <a:solidFill>
                  <a:prstClr val="black"/>
                </a:solidFill>
              </a:rPr>
              <a:t>.) характеристик </a:t>
            </a:r>
            <a:r>
              <a:rPr lang="ru-RU" sz="1600" b="1" dirty="0">
                <a:solidFill>
                  <a:prstClr val="black"/>
                </a:solidFill>
              </a:rPr>
              <a:t>в </a:t>
            </a:r>
            <a:r>
              <a:rPr lang="ru-RU" sz="1600" b="1" dirty="0" err="1">
                <a:solidFill>
                  <a:prstClr val="black"/>
                </a:solidFill>
              </a:rPr>
              <a:t>профстандарты</a:t>
            </a:r>
            <a:r>
              <a:rPr lang="ru-RU" sz="1600" dirty="0">
                <a:solidFill>
                  <a:prstClr val="black"/>
                </a:solidFill>
              </a:rPr>
              <a:t>, ранжированные по уровням квалификаций</a:t>
            </a:r>
          </a:p>
        </p:txBody>
      </p:sp>
      <p:sp>
        <p:nvSpPr>
          <p:cNvPr id="29708" name="Номер слайда 16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15767D-816F-4280-853F-8C12B8661D9C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ru-RU" smtClean="0">
              <a:solidFill>
                <a:srgbClr val="FFFFFF"/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643570" y="1500174"/>
            <a:ext cx="3143272" cy="107157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prstClr val="black"/>
                </a:solidFill>
              </a:rPr>
              <a:t>Прогноз</a:t>
            </a:r>
            <a:r>
              <a:rPr lang="ru-RU" dirty="0">
                <a:solidFill>
                  <a:prstClr val="black"/>
                </a:solidFill>
              </a:rPr>
              <a:t> потребности предприятий в </a:t>
            </a:r>
            <a:r>
              <a:rPr lang="ru-RU" b="1" dirty="0">
                <a:solidFill>
                  <a:prstClr val="black"/>
                </a:solidFill>
              </a:rPr>
              <a:t>трудовых ресурсах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57158" y="1500173"/>
            <a:ext cx="2428892" cy="121445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b="1" dirty="0">
                <a:solidFill>
                  <a:prstClr val="black"/>
                </a:solidFill>
              </a:rPr>
              <a:t>Планирование и прогноз </a:t>
            </a:r>
            <a:r>
              <a:rPr lang="ru-RU" sz="1500" dirty="0">
                <a:solidFill>
                  <a:prstClr val="black"/>
                </a:solidFill>
              </a:rPr>
              <a:t>развития отраслей</a:t>
            </a:r>
            <a:r>
              <a:rPr lang="ru-RU" sz="1500" b="1" dirty="0">
                <a:solidFill>
                  <a:prstClr val="black"/>
                </a:solidFill>
              </a:rPr>
              <a:t> </a:t>
            </a:r>
            <a:r>
              <a:rPr lang="ru-RU" sz="1500" dirty="0">
                <a:solidFill>
                  <a:prstClr val="black"/>
                </a:solidFill>
              </a:rPr>
              <a:t>экономики, увязка стратегий развития отраслей 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3000364" y="1500174"/>
            <a:ext cx="2357454" cy="192882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b="1" dirty="0">
                <a:solidFill>
                  <a:prstClr val="black"/>
                </a:solidFill>
              </a:rPr>
              <a:t>Прогноз</a:t>
            </a:r>
            <a:r>
              <a:rPr lang="ru-RU" sz="1700" dirty="0">
                <a:solidFill>
                  <a:prstClr val="black"/>
                </a:solidFill>
              </a:rPr>
              <a:t> потребности предприятий в </a:t>
            </a:r>
            <a:r>
              <a:rPr lang="ru-RU" sz="1700" b="1" dirty="0">
                <a:solidFill>
                  <a:prstClr val="black"/>
                </a:solidFill>
              </a:rPr>
              <a:t>рабочих местах </a:t>
            </a:r>
            <a:r>
              <a:rPr lang="ru-RU" sz="1700" dirty="0">
                <a:solidFill>
                  <a:prstClr val="black"/>
                </a:solidFill>
              </a:rPr>
              <a:t> по количеству, оснащению, организации труда</a:t>
            </a:r>
          </a:p>
        </p:txBody>
      </p:sp>
      <p:sp>
        <p:nvSpPr>
          <p:cNvPr id="63" name="Скругленный прямоугольник 62"/>
          <p:cNvSpPr/>
          <p:nvPr/>
        </p:nvSpPr>
        <p:spPr>
          <a:xfrm>
            <a:off x="357158" y="4643446"/>
            <a:ext cx="2143140" cy="20002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prstClr val="black"/>
                </a:solidFill>
              </a:rPr>
              <a:t>Присвоение работникам уровня квалификации, обеспечение гарантий по зарплате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57158" y="2928934"/>
            <a:ext cx="2500330" cy="150019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dirty="0">
                <a:solidFill>
                  <a:prstClr val="black"/>
                </a:solidFill>
              </a:rPr>
              <a:t>Разработка мероприятий активной </a:t>
            </a:r>
            <a:r>
              <a:rPr lang="ru-RU" sz="1500" b="1" dirty="0">
                <a:solidFill>
                  <a:prstClr val="black"/>
                </a:solidFill>
              </a:rPr>
              <a:t>политики занятости </a:t>
            </a:r>
            <a:r>
              <a:rPr lang="ru-RU" sz="1500" dirty="0">
                <a:solidFill>
                  <a:prstClr val="black"/>
                </a:solidFill>
              </a:rPr>
              <a:t>по обеспечению предприятий работниками</a:t>
            </a:r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2786063" y="1785938"/>
            <a:ext cx="2143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5357813" y="1785938"/>
            <a:ext cx="2857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8358188" y="2571750"/>
            <a:ext cx="0" cy="28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8358188" y="5000625"/>
            <a:ext cx="0" cy="214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H="1">
            <a:off x="5357813" y="6215063"/>
            <a:ext cx="2857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H="1">
            <a:off x="2500313" y="6143625"/>
            <a:ext cx="50006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flipV="1">
            <a:off x="785813" y="4429125"/>
            <a:ext cx="0" cy="214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flipV="1">
            <a:off x="714375" y="2714625"/>
            <a:ext cx="0" cy="214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О задачах профсоюзов по развитию национальной системы квалификаций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5186363" cy="1752600"/>
          </a:xfrm>
        </p:spPr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dirty="0" smtClean="0"/>
          </a:p>
          <a:p>
            <a:pPr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dirty="0" smtClean="0"/>
          </a:p>
          <a:p>
            <a:pPr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dirty="0" smtClean="0"/>
          </a:p>
          <a:p>
            <a:pPr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/>
              <a:t>Исполкомы ФНПР</a:t>
            </a:r>
          </a:p>
          <a:p>
            <a:pPr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/>
              <a:t>22 июля 2011 года, 6 марта 2013 года</a:t>
            </a:r>
            <a:endParaRPr lang="ru-RU" dirty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4E2CDE-34A7-44A2-9DFE-4C6F0BBFE051}" type="slidenum">
              <a:rPr lang="ru-RU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ru-RU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071570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ДЕЙСТВИЯ ПРОФСОЮЗОВ</a:t>
            </a:r>
            <a:endParaRPr lang="ru-RU" sz="2700" b="1" dirty="0"/>
          </a:p>
        </p:txBody>
      </p:sp>
      <p:sp>
        <p:nvSpPr>
          <p:cNvPr id="28677" name="Содержимое 2"/>
          <p:cNvSpPr>
            <a:spLocks noGrp="1"/>
          </p:cNvSpPr>
          <p:nvPr>
            <p:ph idx="1"/>
          </p:nvPr>
        </p:nvSpPr>
        <p:spPr>
          <a:xfrm>
            <a:off x="214313" y="1928813"/>
            <a:ext cx="8715375" cy="45720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000"/>
              </a:spcAft>
            </a:pPr>
            <a:r>
              <a:rPr lang="ru-RU" sz="2200" dirty="0" smtClean="0"/>
              <a:t>Участие в разработке систем оплаты труда в соответствии с национальной (отраслевой) системой квалификаций;</a:t>
            </a:r>
          </a:p>
          <a:p>
            <a:pPr eaLnBrk="1" hangingPunct="1">
              <a:spcBef>
                <a:spcPct val="0"/>
              </a:spcBef>
              <a:spcAft>
                <a:spcPts val="1000"/>
              </a:spcAft>
            </a:pPr>
            <a:r>
              <a:rPr lang="ru-RU" sz="2200" dirty="0" smtClean="0"/>
              <a:t>Установление ставок заработной платы, должностных окладов (</a:t>
            </a:r>
            <a:r>
              <a:rPr lang="ru-RU" sz="2200" dirty="0" err="1" smtClean="0"/>
              <a:t>окладов</a:t>
            </a:r>
            <a:r>
              <a:rPr lang="ru-RU" sz="2200" dirty="0" smtClean="0"/>
              <a:t>) в соответствии с отраслевыми (национальными) уровнями квалификации в соглашениях;</a:t>
            </a:r>
          </a:p>
          <a:p>
            <a:pPr eaLnBrk="1" hangingPunct="1">
              <a:spcBef>
                <a:spcPct val="0"/>
              </a:spcBef>
              <a:spcAft>
                <a:spcPts val="1000"/>
              </a:spcAft>
            </a:pPr>
            <a:r>
              <a:rPr lang="ru-RU" sz="2200" dirty="0" smtClean="0"/>
              <a:t>Участие в разработке образовательных стандартов;</a:t>
            </a:r>
          </a:p>
          <a:p>
            <a:pPr eaLnBrk="1" hangingPunct="1">
              <a:spcBef>
                <a:spcPct val="0"/>
              </a:spcBef>
              <a:spcAft>
                <a:spcPts val="1000"/>
              </a:spcAft>
            </a:pPr>
            <a:r>
              <a:rPr lang="ru-RU" sz="2200" dirty="0" smtClean="0"/>
              <a:t>Установление, в том числе в соглашениях и коллективных договорах, положений, обеспечивающих доступность и бесплатность профессионального образования и обучения, сертификации квалификации для работника.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715436" cy="1857388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Стандарты достойной зарплаты, определяющие </a:t>
            </a:r>
            <a:r>
              <a:rPr lang="ru-RU" b="1" dirty="0" smtClean="0">
                <a:solidFill>
                  <a:srgbClr val="FF0000"/>
                </a:solidFill>
              </a:rPr>
              <a:t>величину</a:t>
            </a:r>
            <a:r>
              <a:rPr lang="ru-RU" b="1" dirty="0" smtClean="0"/>
              <a:t> заработной платы</a:t>
            </a:r>
            <a:endParaRPr lang="ru-RU" b="1" dirty="0"/>
          </a:p>
        </p:txBody>
      </p:sp>
      <p:sp>
        <p:nvSpPr>
          <p:cNvPr id="30725" name="Содержимое 2"/>
          <p:cNvSpPr>
            <a:spLocks noGrp="1"/>
          </p:cNvSpPr>
          <p:nvPr>
            <p:ph idx="1"/>
          </p:nvPr>
        </p:nvSpPr>
        <p:spPr>
          <a:xfrm>
            <a:off x="457200" y="2643188"/>
            <a:ext cx="8229600" cy="393065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500"/>
              </a:spcAft>
              <a:buFont typeface="Georgia" pitchFamily="18" charset="0"/>
              <a:buNone/>
            </a:pPr>
            <a:r>
              <a:rPr lang="ru-RU" smtClean="0"/>
              <a:t>Установление минимальной тарифной ставки (минимального оклада) на уровне не ниже минимального размера оплаты труда, установленного федеральным законом.</a:t>
            </a:r>
          </a:p>
          <a:p>
            <a:pPr eaLnBrk="1" hangingPunct="1">
              <a:spcBef>
                <a:spcPct val="0"/>
              </a:spcBef>
              <a:spcAft>
                <a:spcPts val="1500"/>
              </a:spcAft>
              <a:buFont typeface="Georgia" pitchFamily="18" charset="0"/>
              <a:buNone/>
            </a:pPr>
            <a:r>
              <a:rPr lang="ru-RU" smtClean="0"/>
              <a:t>Минимальный размер оплаты труда на уровне минимального потребительского бюджета.</a:t>
            </a:r>
          </a:p>
          <a:p>
            <a:pPr eaLnBrk="1" hangingPunct="1">
              <a:spcBef>
                <a:spcPct val="0"/>
              </a:spcBef>
              <a:spcAft>
                <a:spcPts val="1500"/>
              </a:spcAft>
              <a:buFont typeface="Georgia" pitchFamily="18" charset="0"/>
              <a:buNone/>
            </a:pPr>
            <a:r>
              <a:rPr lang="ru-RU" smtClean="0"/>
              <a:t>Обеспечение повышения уровня реального содержания заработной платы.</a:t>
            </a:r>
          </a:p>
        </p:txBody>
      </p:sp>
      <p:sp>
        <p:nvSpPr>
          <p:cNvPr id="27654" name="Номер слайда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0C0BE9-4395-48EF-B656-632CAFF80B43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>
          <a:xfrm>
            <a:off x="214313" y="642938"/>
            <a:ext cx="8715375" cy="1423987"/>
          </a:xfrm>
        </p:spPr>
        <p:txBody>
          <a:bodyPr/>
          <a:lstStyle/>
          <a:p>
            <a:pPr algn="ctr" eaLnBrk="1" hangingPunct="1"/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СТАНДАРТ ДЗП. Установление минимальной тарифной ставки (минимального оклада) на уровне не ниже МРОТ, установленного федеральным законом</a:t>
            </a:r>
            <a:br>
              <a:rPr lang="ru-RU" sz="2400" b="1" smtClean="0">
                <a:latin typeface="Times New Roman" pitchFamily="18" charset="0"/>
                <a:cs typeface="Times New Roman" pitchFamily="18" charset="0"/>
              </a:rPr>
            </a:br>
            <a:endParaRPr lang="ru-RU" sz="24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00100" y="4500570"/>
            <a:ext cx="7715304" cy="14287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Внесение изменений в ТК РФ в части установления минимальной тарифной ставки (минимального оклада, базового оклада, базового должностного оклада) на уровне не ниже минимального размера оплаты труда, установленного ФЗ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28662" y="2714620"/>
            <a:ext cx="7786742" cy="135732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Установление в коллективном договоре, соглашении минимальной тарифной ставки (минимального оклада) на уровне не ниже минимального размера оплаты труда, установленного ФЗ</a:t>
            </a:r>
          </a:p>
        </p:txBody>
      </p:sp>
      <p:sp>
        <p:nvSpPr>
          <p:cNvPr id="28681" name="Номер слайда 10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4C6D07-F71D-4C87-B99F-C2AE3497113B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797040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ЧАСТЬ ЧЕТВЕРТАЯ СТ. 133 ТК РФ </a:t>
            </a:r>
            <a:r>
              <a:rPr lang="ru-RU" u="sng" dirty="0" smtClean="0"/>
              <a:t>УТРАТИЛА СИЛУ</a:t>
            </a:r>
            <a:r>
              <a:rPr lang="ru-RU" dirty="0" smtClean="0"/>
              <a:t> НА ОСНОВАНИИ ФЗ-54 ОТ 20.04.2007</a:t>
            </a:r>
            <a:endParaRPr lang="ru-RU" sz="2700" dirty="0"/>
          </a:p>
        </p:txBody>
      </p:sp>
      <p:sp>
        <p:nvSpPr>
          <p:cNvPr id="17413" name="Содержимое 2"/>
          <p:cNvSpPr>
            <a:spLocks noGrp="1"/>
          </p:cNvSpPr>
          <p:nvPr>
            <p:ph idx="1"/>
          </p:nvPr>
        </p:nvSpPr>
        <p:spPr>
          <a:xfrm>
            <a:off x="457200" y="2857496"/>
            <a:ext cx="8229600" cy="3643338"/>
          </a:xfrm>
        </p:spPr>
        <p:txBody>
          <a:bodyPr/>
          <a:lstStyle/>
          <a:p>
            <a:pPr eaLnBrk="1" hangingPunct="1">
              <a:buNone/>
            </a:pPr>
            <a:r>
              <a:rPr lang="ru-RU" sz="2500" b="1" dirty="0" smtClean="0"/>
              <a:t>Размеры тарифных ставок, окладов (должностных окладов), а также базовых окладов (базовых должностных окладов), базовых ставок заработной платы по профессиональным квалификационным группам работников не могут быть ниже минимального размера оплаты труда.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00042"/>
            <a:ext cx="8643998" cy="1797040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0000"/>
                </a:solidFill>
              </a:rPr>
              <a:t>ОДНАКО: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700" dirty="0" smtClean="0"/>
              <a:t>ЕСТЬ ЧАСТЬ 3 СТ. 37 КОНСТИТУЦИИ РФ</a:t>
            </a:r>
            <a:endParaRPr lang="ru-RU" sz="3700" dirty="0"/>
          </a:p>
        </p:txBody>
      </p:sp>
      <p:sp>
        <p:nvSpPr>
          <p:cNvPr id="17413" name="Содержимое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4071966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/>
              <a:t>Каждый имеет право на труд в условиях, отвечающих требованиям безопасности и гигиены, </a:t>
            </a:r>
            <a:r>
              <a:rPr lang="ru-RU" sz="2400" b="1" u="sng" dirty="0" smtClean="0"/>
              <a:t>на вознаграждение за труд </a:t>
            </a:r>
            <a:r>
              <a:rPr lang="ru-RU" sz="2400" b="1" dirty="0" smtClean="0"/>
              <a:t>без какой бы то ни было дискриминации и </a:t>
            </a:r>
            <a:r>
              <a:rPr lang="ru-RU" sz="2400" b="1" u="sng" dirty="0" smtClean="0"/>
              <a:t>не ниже установленного федеральным законом минимального размера оплаты труда</a:t>
            </a:r>
            <a:r>
              <a:rPr lang="ru-RU" sz="2400" b="1" dirty="0" smtClean="0"/>
              <a:t>, а также право на защиту от безработицы.</a:t>
            </a:r>
          </a:p>
          <a:p>
            <a:endParaRPr lang="ru-RU" sz="1500" b="1" dirty="0" smtClean="0"/>
          </a:p>
          <a:p>
            <a:pPr algn="ctr">
              <a:buNone/>
            </a:pPr>
            <a:r>
              <a:rPr lang="ru-RU" sz="2400" b="1" dirty="0" smtClean="0"/>
              <a:t>НИКАКИХ КОМПЕНСАЦИОННЫХ И СТИМУЛИРУЮЩИХ ВЫПЛАТ В КОНСТИТУЦИИ НЕТ!!!</a:t>
            </a:r>
            <a:endParaRPr lang="ru-RU" sz="2400" b="1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797040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</a:rPr>
              <a:t>ДЕЙСТВУЕТ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ЧАСТЬ 3 СТ. 133 ТК РФ</a:t>
            </a:r>
            <a:endParaRPr lang="ru-RU" sz="2700" dirty="0"/>
          </a:p>
        </p:txBody>
      </p:sp>
      <p:sp>
        <p:nvSpPr>
          <p:cNvPr id="17413" name="Содержимое 2"/>
          <p:cNvSpPr>
            <a:spLocks noGrp="1"/>
          </p:cNvSpPr>
          <p:nvPr>
            <p:ph idx="1"/>
          </p:nvPr>
        </p:nvSpPr>
        <p:spPr>
          <a:xfrm>
            <a:off x="457200" y="2786058"/>
            <a:ext cx="8229600" cy="3714776"/>
          </a:xfrm>
        </p:spPr>
        <p:txBody>
          <a:bodyPr/>
          <a:lstStyle/>
          <a:p>
            <a:pPr eaLnBrk="1" hangingPunct="1">
              <a:buNone/>
            </a:pPr>
            <a:r>
              <a:rPr lang="ru-RU" sz="2500" b="1" dirty="0" smtClean="0"/>
              <a:t>МЕСЯЧНАЯ ЗАРАБОТНАЯ ПЛАТА РАБОТНИКА, </a:t>
            </a:r>
            <a:r>
              <a:rPr lang="ru-RU" sz="2500" b="1" u="sng" dirty="0" smtClean="0"/>
              <a:t>ПОЛНОСТЬЮ ОТРАБОТАВШЕГО ЗА ЭТОТ ПЕРИОД НОРМУ РАБОЧЕГО ВРЕМЕНИ И ВЫПОЛНИВШЕГО НОРМЫ ТРУДА (ТРУДОВЫЕ ОБЯЗАННОСТИ)</a:t>
            </a:r>
            <a:r>
              <a:rPr lang="ru-RU" sz="2500" b="1" dirty="0" smtClean="0"/>
              <a:t>, НЕ МОЖЕТ БЫТЬ НИЖЕ МИНИМАЛЬНОГО РАЗМЕРА ОПЛАТЫ ТРУДА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8074"/>
            <a:ext cx="8229600" cy="1128758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/>
              <a:t>СТ. 133.1 ТК РФ</a:t>
            </a:r>
            <a:br>
              <a:rPr lang="ru-RU" sz="3200" b="1" dirty="0" smtClean="0"/>
            </a:br>
            <a:r>
              <a:rPr lang="ru-RU" sz="3200" b="1" dirty="0" smtClean="0"/>
              <a:t> (диспозитивная норма)</a:t>
            </a:r>
            <a:endParaRPr lang="ru-RU" sz="2000" b="1" dirty="0"/>
          </a:p>
        </p:txBody>
      </p:sp>
      <p:sp>
        <p:nvSpPr>
          <p:cNvPr id="17413" name="Содержимое 2"/>
          <p:cNvSpPr>
            <a:spLocks noGrp="1"/>
          </p:cNvSpPr>
          <p:nvPr>
            <p:ph idx="1"/>
          </p:nvPr>
        </p:nvSpPr>
        <p:spPr>
          <a:xfrm>
            <a:off x="251520" y="2060848"/>
            <a:ext cx="8892480" cy="4536504"/>
          </a:xfrm>
        </p:spPr>
        <p:txBody>
          <a:bodyPr/>
          <a:lstStyle/>
          <a:p>
            <a:pPr eaLnBrk="1" hangingPunct="1">
              <a:buNone/>
            </a:pPr>
            <a:r>
              <a:rPr lang="ru-RU" sz="2400" dirty="0" smtClean="0"/>
              <a:t>В субъекте Российской Федерации региональным соглашением о минимальной заработной плате </a:t>
            </a:r>
            <a:r>
              <a:rPr lang="ru-RU" sz="3000" b="1" u="sng" dirty="0" smtClean="0">
                <a:solidFill>
                  <a:srgbClr val="FF0000"/>
                </a:solidFill>
              </a:rPr>
              <a:t>может</a:t>
            </a:r>
            <a:r>
              <a:rPr lang="ru-RU" sz="2400" b="1" dirty="0" smtClean="0"/>
              <a:t> устанавливаться размер минимальной заработной платы в субъекте </a:t>
            </a:r>
            <a:r>
              <a:rPr lang="ru-RU" sz="2400" dirty="0" smtClean="0"/>
              <a:t>Российской Федерации.</a:t>
            </a:r>
          </a:p>
          <a:p>
            <a:pPr eaLnBrk="1" hangingPunct="1">
              <a:buNone/>
            </a:pPr>
            <a:r>
              <a:rPr lang="ru-RU" sz="2400" b="1" dirty="0" smtClean="0"/>
              <a:t>Месячная заработная плата работника</a:t>
            </a:r>
            <a:r>
              <a:rPr lang="ru-RU" sz="2400" dirty="0" smtClean="0"/>
              <a:t>, работающего на территории соответствующего субъекта Российской Федерации и состоящего в трудовых отношениях с работодателем, в отношении которого региональное соглашение о минимальной заработной плате действует, </a:t>
            </a:r>
            <a:r>
              <a:rPr lang="ru-RU" sz="2400" b="1" dirty="0" smtClean="0"/>
              <a:t>не может быть ниже размера минимальной заработной платы </a:t>
            </a:r>
            <a:r>
              <a:rPr lang="ru-RU" sz="2400" dirty="0" smtClean="0"/>
              <a:t>в этом субъекте Российской Федерации</a:t>
            </a:r>
            <a:endParaRPr lang="ru-RU" sz="25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714356"/>
            <a:ext cx="8784976" cy="1994564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400" b="1" dirty="0" smtClean="0"/>
              <a:t>Стандарты достойной зарплаты, определяющие </a:t>
            </a:r>
            <a:r>
              <a:rPr lang="ru-RU" sz="3400" b="1" dirty="0" smtClean="0">
                <a:solidFill>
                  <a:srgbClr val="FF0000"/>
                </a:solidFill>
              </a:rPr>
              <a:t>структуру и содержание понятия</a:t>
            </a:r>
            <a:r>
              <a:rPr lang="ru-RU" sz="3400" b="1" dirty="0" smtClean="0"/>
              <a:t> заработной платы</a:t>
            </a:r>
            <a:endParaRPr lang="ru-RU" sz="3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50" y="2857500"/>
            <a:ext cx="8643938" cy="3786188"/>
          </a:xfrm>
        </p:spPr>
        <p:txBody>
          <a:bodyPr>
            <a:normAutofit fontScale="92500" lnSpcReduction="10000"/>
          </a:bodyPr>
          <a:lstStyle/>
          <a:p>
            <a:pPr marL="714375" indent="-714375" eaLnBrk="1" fontAlgn="auto" hangingPunct="1"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/>
              <a:t>Соответствие уровня оплаты труда квалификации работника, сложности, количеству, качеству и условиям труда.</a:t>
            </a:r>
          </a:p>
          <a:p>
            <a:pPr marL="714375" indent="-714375" eaLnBrk="1" fontAlgn="auto" hangingPunct="1"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None/>
              <a:defRPr/>
            </a:pPr>
            <a:r>
              <a:rPr lang="ru-RU" dirty="0" smtClean="0"/>
              <a:t>Минимальный размер оплаты труда – минимальная государственная гарантия по заработной плате работника за неквалифицированный труд в нормальных условиях труда.</a:t>
            </a:r>
          </a:p>
          <a:p>
            <a:pPr marL="714375" indent="-714375" eaLnBrk="1" fontAlgn="auto" hangingPunct="1"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/>
              <a:t>Равная оплата за труд равной ценности без какой-либо дискриминации.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dirty="0"/>
          </a:p>
        </p:txBody>
      </p:sp>
      <p:sp>
        <p:nvSpPr>
          <p:cNvPr id="7174" name="Номер слайда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5249AF-70FB-4C57-B993-BA890CAE91D4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71480"/>
            <a:ext cx="8715436" cy="1571636"/>
          </a:xfr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Почему гарантированный минимум не может быть ниже МРОТ?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4216408"/>
          </a:xfrm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b="1" dirty="0" smtClean="0"/>
              <a:t>Оклад</a:t>
            </a:r>
            <a:r>
              <a:rPr lang="ru-RU" dirty="0" smtClean="0"/>
              <a:t> или </a:t>
            </a:r>
            <a:r>
              <a:rPr lang="ru-RU" b="1" dirty="0" smtClean="0"/>
              <a:t>тарифная ставка</a:t>
            </a:r>
            <a:r>
              <a:rPr lang="ru-RU" dirty="0" smtClean="0"/>
              <a:t> – это основная и неизменная часть зарплаты, которая устанавливается работодателем в штатном расписании и может являться ее единственной составляющей в случае, если работнику не положены компенсационные или стимулирующие выплаты) – </a:t>
            </a:r>
            <a:r>
              <a:rPr lang="ru-RU" u="sng" dirty="0" smtClean="0"/>
              <a:t>это гарантированный минимум</a:t>
            </a:r>
            <a:r>
              <a:rPr lang="ru-RU" dirty="0" smtClean="0"/>
              <a:t>, который работник должен получить, отработав </a:t>
            </a:r>
            <a:r>
              <a:rPr lang="ru-RU" u="sng" dirty="0" smtClean="0"/>
              <a:t>полное количество рабочего времени за месяц</a:t>
            </a:r>
            <a:r>
              <a:rPr lang="ru-RU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7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Скругленный прямоугольник 6"/>
          <p:cNvSpPr/>
          <p:nvPr/>
        </p:nvSpPr>
        <p:spPr>
          <a:xfrm>
            <a:off x="214282" y="1500174"/>
            <a:ext cx="4357718" cy="514352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b="1" dirty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ч. 1 ст. 129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b="1" dirty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Заработная плата </a:t>
            </a:r>
            <a:r>
              <a:rPr lang="ru-RU" sz="1500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(оплата труда работника) - </a:t>
            </a:r>
            <a:r>
              <a:rPr lang="ru-RU" sz="1500" b="1" dirty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вознаграждение за труд </a:t>
            </a:r>
            <a:r>
              <a:rPr lang="ru-RU" sz="1500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 зависимости от квалификации работника, сложности, количества, качества и условий выполняемой работы, а также </a:t>
            </a:r>
            <a:r>
              <a:rPr lang="ru-RU" sz="1500" b="1" dirty="0">
                <a:solidFill>
                  <a:srgbClr val="00B050"/>
                </a:solidFill>
                <a:latin typeface="Arial Black" pitchFamily="34" charset="0"/>
                <a:cs typeface="Arial" pitchFamily="34" charset="0"/>
              </a:rPr>
              <a:t>компенсационные выплаты (доплаты и надбавки компенсационного характера</a:t>
            </a:r>
            <a:r>
              <a:rPr lang="ru-RU" sz="1500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в том числе за работу в условиях, отклоняющихся от нормальных, работу в особых климатических условиях и на территориях, подвергшихся радиоактивному загрязнению, и иные выплаты компенсационного характера) и </a:t>
            </a:r>
            <a:r>
              <a:rPr lang="ru-RU" sz="1500" b="1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стимулирующие выплаты (доплаты и надбавки стимулирующего характера, премии и иные поощрительные выплаты).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4643438" y="4071942"/>
            <a:ext cx="500067" cy="571504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800" name="TextBox 10"/>
          <p:cNvSpPr txBox="1">
            <a:spLocks noChangeArrowheads="1"/>
          </p:cNvSpPr>
          <p:nvPr/>
        </p:nvSpPr>
        <p:spPr bwMode="auto">
          <a:xfrm>
            <a:off x="8147050" y="0"/>
            <a:ext cx="9969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>
                <a:latin typeface="Arial Black" pitchFamily="34" charset="0"/>
              </a:rPr>
              <a:t>Слайд 4</a:t>
            </a:r>
          </a:p>
        </p:txBody>
      </p:sp>
      <p:sp>
        <p:nvSpPr>
          <p:cNvPr id="30729" name="Номер слайда 9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23B20B-E6CB-4481-8BA0-F3391848CF2D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41</a:t>
            </a:fld>
            <a:endParaRPr lang="ru-RU" smtClean="0">
              <a:solidFill>
                <a:srgbClr val="FFFFFF"/>
              </a:solidFill>
            </a:endParaRPr>
          </a:p>
        </p:txBody>
      </p:sp>
      <p:graphicFrame>
        <p:nvGraphicFramePr>
          <p:cNvPr id="13" name="Содержимое 8"/>
          <p:cNvGraphicFramePr>
            <a:graphicFrameLocks noGrp="1"/>
          </p:cNvGraphicFramePr>
          <p:nvPr/>
        </p:nvGraphicFramePr>
        <p:xfrm>
          <a:off x="592138" y="1735138"/>
          <a:ext cx="8974137" cy="5173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Стрелка вправо 8"/>
          <p:cNvSpPr/>
          <p:nvPr/>
        </p:nvSpPr>
        <p:spPr>
          <a:xfrm>
            <a:off x="4071934" y="3786190"/>
            <a:ext cx="642942" cy="500066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823" name="TextBox 9"/>
          <p:cNvSpPr txBox="1">
            <a:spLocks noChangeArrowheads="1"/>
          </p:cNvSpPr>
          <p:nvPr/>
        </p:nvSpPr>
        <p:spPr bwMode="auto">
          <a:xfrm>
            <a:off x="8147050" y="0"/>
            <a:ext cx="9969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>
                <a:latin typeface="Arial Black" pitchFamily="34" charset="0"/>
              </a:rPr>
              <a:t>Слайд 5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313" y="1643063"/>
            <a:ext cx="3857625" cy="500064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2"/>
                </a:solidFill>
                <a:latin typeface="Arial Black" pitchFamily="34" charset="0"/>
                <a:cs typeface="Arial" pitchFamily="34" charset="0"/>
              </a:rPr>
              <a:t>ч.2 ст. 135 ТК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b="1" dirty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Системы оплаты труда</a:t>
            </a:r>
            <a:r>
              <a:rPr lang="ru-RU" sz="1500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включая  </a:t>
            </a:r>
            <a:r>
              <a:rPr lang="ru-RU" sz="1500" b="1" dirty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размеры тарифных ставок, окладов (должностных окладов), </a:t>
            </a:r>
            <a:r>
              <a:rPr lang="ru-RU" sz="1500" b="1" dirty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доплат и надбавок</a:t>
            </a:r>
            <a:r>
              <a:rPr lang="ru-RU" sz="1500" b="1" dirty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ru-RU" sz="1500" b="1" dirty="0">
                <a:solidFill>
                  <a:srgbClr val="00B050"/>
                </a:solidFill>
                <a:latin typeface="Arial Black" pitchFamily="34" charset="0"/>
                <a:cs typeface="Arial" pitchFamily="34" charset="0"/>
              </a:rPr>
              <a:t>компенсационного характера</a:t>
            </a:r>
            <a:r>
              <a:rPr lang="ru-RU" sz="1500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в том числе за работу в условиях, отклоняющихся от нормальных, системы доплат и надбавок  </a:t>
            </a:r>
            <a:r>
              <a:rPr lang="ru-RU" sz="1500" b="1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стимулирующего характера  </a:t>
            </a:r>
            <a:r>
              <a:rPr lang="ru-RU" sz="1500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 системы премирования, устанавливаются коллективными договорами, соглашениями, локальными нормативными актами в соответствии с трудовым законодательством и иными нормативными правовыми актами, содержащими нормы трудового права.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500" b="1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753" name="Номер слайда 6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0906CA-2D3F-4A7B-B53B-521384A584F1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42</a:t>
            </a:fld>
            <a:endParaRPr lang="ru-RU" smtClean="0">
              <a:solidFill>
                <a:srgbClr val="FFFFFF"/>
              </a:solidFill>
            </a:endParaRPr>
          </a:p>
        </p:txBody>
      </p:sp>
      <p:graphicFrame>
        <p:nvGraphicFramePr>
          <p:cNvPr id="10" name="Содержимое 7"/>
          <p:cNvGraphicFramePr>
            <a:graphicFrameLocks noGrp="1"/>
          </p:cNvGraphicFramePr>
          <p:nvPr>
            <p:ph idx="1"/>
          </p:nvPr>
        </p:nvGraphicFramePr>
        <p:xfrm>
          <a:off x="500034" y="2000240"/>
          <a:ext cx="8358246" cy="4120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500034" y="285728"/>
          <a:ext cx="8358246" cy="785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0" y="1214438"/>
            <a:ext cx="4214813" cy="22145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FF0000"/>
              </a:solidFill>
              <a:latin typeface="Arial Black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ч.1 ст. 129 ТК РФ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FF0000"/>
              </a:solidFill>
              <a:latin typeface="Arial Black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«Основные понятия и определения»</a:t>
            </a:r>
            <a:endParaRPr lang="ru-RU" sz="1400" b="1" dirty="0">
              <a:solidFill>
                <a:srgbClr val="FF0000"/>
              </a:solidFill>
              <a:latin typeface="Arial Black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Заработная плата </a:t>
            </a:r>
            <a:r>
              <a:rPr lang="ru-RU" sz="12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(оплата труда работника) - </a:t>
            </a:r>
            <a:r>
              <a:rPr lang="ru-RU" sz="1200" b="1" dirty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вознаграждение за труд</a:t>
            </a:r>
            <a:r>
              <a:rPr lang="ru-RU" sz="1200" b="1" dirty="0">
                <a:solidFill>
                  <a:srgbClr val="7030A0"/>
                </a:solidFill>
                <a:latin typeface="Arial Black" pitchFamily="34" charset="0"/>
                <a:cs typeface="Arial" pitchFamily="34" charset="0"/>
              </a:rPr>
              <a:t>..</a:t>
            </a:r>
            <a:r>
              <a:rPr lang="ru-RU" sz="12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 также </a:t>
            </a:r>
            <a:r>
              <a:rPr lang="ru-RU" sz="1200" b="1" dirty="0">
                <a:solidFill>
                  <a:srgbClr val="00B050"/>
                </a:solidFill>
                <a:latin typeface="Arial Black" pitchFamily="34" charset="0"/>
                <a:cs typeface="Arial" pitchFamily="34" charset="0"/>
              </a:rPr>
              <a:t>компенсационные выплаты (доплаты и надбавки компенсационного характера)…</a:t>
            </a:r>
            <a:r>
              <a:rPr lang="ru-RU" sz="12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1200" b="1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стимулирующие выплаты (доплаты и надбавки стимулирующего характера, премии и иные поощрительные выплаты)…</a:t>
            </a:r>
            <a:endParaRPr lang="ru-RU" sz="12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143500" y="1214438"/>
            <a:ext cx="4000500" cy="2286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rgbClr val="FF0000"/>
              </a:solidFill>
              <a:latin typeface="Arial Black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ч. 2 ст. 135 ТК РФ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chemeClr val="bg2">
                  <a:lumMod val="50000"/>
                </a:schemeClr>
              </a:solidFill>
              <a:latin typeface="Arial Black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«Установление заработной платы»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Системы оплаты труда</a:t>
            </a:r>
            <a:r>
              <a:rPr lang="ru-RU" sz="12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включая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7030A0"/>
                </a:solidFill>
                <a:latin typeface="Arial Black" pitchFamily="34" charset="0"/>
                <a:cs typeface="Arial" pitchFamily="34" charset="0"/>
              </a:rPr>
              <a:t>размеры тарифных ставок, окладов (должностных окладов),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B050"/>
                </a:solidFill>
                <a:latin typeface="Arial Black" pitchFamily="34" charset="0"/>
                <a:cs typeface="Arial" pitchFamily="34" charset="0"/>
              </a:rPr>
              <a:t>доплат и надбавок компенсационного характера</a:t>
            </a:r>
            <a:r>
              <a:rPr lang="ru-RU" sz="12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1200" b="1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надбавок стимулирующего характера и системы премирования.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sp>
        <p:nvSpPr>
          <p:cNvPr id="10" name="Равно 9"/>
          <p:cNvSpPr/>
          <p:nvPr/>
        </p:nvSpPr>
        <p:spPr>
          <a:xfrm>
            <a:off x="4000500" y="4643438"/>
            <a:ext cx="914400" cy="914400"/>
          </a:xfrm>
          <a:prstGeom prst="mathEqual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Равно 10"/>
          <p:cNvSpPr/>
          <p:nvPr/>
        </p:nvSpPr>
        <p:spPr>
          <a:xfrm>
            <a:off x="4357688" y="2000250"/>
            <a:ext cx="642937" cy="642938"/>
          </a:xfrm>
          <a:prstGeom prst="mathEqual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5849" name="TextBox 11"/>
          <p:cNvSpPr txBox="1">
            <a:spLocks noChangeArrowheads="1"/>
          </p:cNvSpPr>
          <p:nvPr/>
        </p:nvSpPr>
        <p:spPr bwMode="auto">
          <a:xfrm>
            <a:off x="5000625" y="4500563"/>
            <a:ext cx="1643063" cy="166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700" dirty="0">
                <a:solidFill>
                  <a:schemeClr val="bg1"/>
                </a:solidFill>
                <a:latin typeface="Georgia" pitchFamily="18" charset="0"/>
              </a:rPr>
              <a:t>Тарифная ставка,</a:t>
            </a:r>
          </a:p>
          <a:p>
            <a:pPr algn="ctr"/>
            <a:r>
              <a:rPr lang="ru-RU" sz="1700" dirty="0">
                <a:solidFill>
                  <a:schemeClr val="bg1"/>
                </a:solidFill>
                <a:latin typeface="Georgia" pitchFamily="18" charset="0"/>
              </a:rPr>
              <a:t>оклад (не ниже</a:t>
            </a:r>
          </a:p>
          <a:p>
            <a:pPr algn="ctr"/>
            <a:r>
              <a:rPr lang="ru-RU" sz="1700" dirty="0">
                <a:solidFill>
                  <a:schemeClr val="bg1"/>
                </a:solidFill>
                <a:latin typeface="Georgia" pitchFamily="18" charset="0"/>
              </a:rPr>
              <a:t>МРОТ </a:t>
            </a:r>
            <a:r>
              <a:rPr lang="ru-RU" sz="1700" dirty="0" smtClean="0">
                <a:solidFill>
                  <a:schemeClr val="bg1"/>
                </a:solidFill>
                <a:latin typeface="Georgia" pitchFamily="18" charset="0"/>
              </a:rPr>
              <a:t>5205 </a:t>
            </a:r>
            <a:r>
              <a:rPr lang="ru-RU" sz="1700" dirty="0">
                <a:solidFill>
                  <a:schemeClr val="bg1"/>
                </a:solidFill>
                <a:latin typeface="Georgia" pitchFamily="18" charset="0"/>
              </a:rPr>
              <a:t>руб.)</a:t>
            </a:r>
          </a:p>
        </p:txBody>
      </p:sp>
      <p:sp>
        <p:nvSpPr>
          <p:cNvPr id="35850" name="TextBox 14"/>
          <p:cNvSpPr txBox="1">
            <a:spLocks noChangeArrowheads="1"/>
          </p:cNvSpPr>
          <p:nvPr/>
        </p:nvSpPr>
        <p:spPr bwMode="auto">
          <a:xfrm>
            <a:off x="8147050" y="0"/>
            <a:ext cx="9969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>
                <a:latin typeface="Arial Black" pitchFamily="34" charset="0"/>
              </a:rPr>
              <a:t>Слайд 6</a:t>
            </a:r>
          </a:p>
        </p:txBody>
      </p:sp>
      <p:sp>
        <p:nvSpPr>
          <p:cNvPr id="32779" name="Номер слайда 1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4BCA87-DBAC-47E8-BD3F-DFD86D61A9C9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43</a:t>
            </a:fld>
            <a:endParaRPr lang="ru-RU" smtClean="0">
              <a:solidFill>
                <a:srgbClr val="FFFFFF"/>
              </a:solidFill>
            </a:endParaRPr>
          </a:p>
        </p:txBody>
      </p:sp>
      <p:graphicFrame>
        <p:nvGraphicFramePr>
          <p:cNvPr id="20" name="Диаграмма 7"/>
          <p:cNvGraphicFramePr>
            <a:graphicFrameLocks/>
          </p:cNvGraphicFramePr>
          <p:nvPr/>
        </p:nvGraphicFramePr>
        <p:xfrm>
          <a:off x="592138" y="3378200"/>
          <a:ext cx="4602162" cy="4030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9" name="Диаграмма 7"/>
          <p:cNvGraphicFramePr>
            <a:graphicFrameLocks/>
          </p:cNvGraphicFramePr>
          <p:nvPr/>
        </p:nvGraphicFramePr>
        <p:xfrm>
          <a:off x="5000628" y="3357562"/>
          <a:ext cx="4602162" cy="4030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785786" y="500042"/>
            <a:ext cx="7643812" cy="135731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rgbClr val="7030A0"/>
              </a:solidFill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latin typeface="Arial Black" pitchFamily="34" charset="0"/>
              </a:rPr>
              <a:t>Состав заработной платы </a:t>
            </a:r>
            <a:r>
              <a:rPr lang="ru-RU" sz="2400" b="1" dirty="0">
                <a:solidFill>
                  <a:schemeClr val="tx1"/>
                </a:solidFill>
                <a:latin typeface="Arial Black" pitchFamily="34" charset="0"/>
              </a:rPr>
              <a:t>без стимулирующих выплат,</a:t>
            </a:r>
            <a:r>
              <a:rPr lang="ru-RU" sz="2400" b="1" dirty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Arial Black" pitchFamily="34" charset="0"/>
              </a:rPr>
              <a:t>согласно ч. 1 ст. 129 и ч. 2 ст. 135 ТК РФ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6" name="Равно 5"/>
          <p:cNvSpPr/>
          <p:nvPr/>
        </p:nvSpPr>
        <p:spPr>
          <a:xfrm>
            <a:off x="4143375" y="3643313"/>
            <a:ext cx="714375" cy="1071562"/>
          </a:xfrm>
          <a:prstGeom prst="mathEqual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6870" name="TextBox 10"/>
          <p:cNvSpPr txBox="1">
            <a:spLocks noChangeArrowheads="1"/>
          </p:cNvSpPr>
          <p:nvPr/>
        </p:nvSpPr>
        <p:spPr bwMode="auto">
          <a:xfrm>
            <a:off x="8147050" y="0"/>
            <a:ext cx="9969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>
                <a:latin typeface="Arial Black" pitchFamily="34" charset="0"/>
              </a:rPr>
              <a:t>Слайд 7</a:t>
            </a:r>
          </a:p>
        </p:txBody>
      </p:sp>
      <p:sp>
        <p:nvSpPr>
          <p:cNvPr id="33799" name="Номер слайда 8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62BC43-D387-4B74-B643-519009B2C50D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44</a:t>
            </a:fld>
            <a:endParaRPr lang="ru-RU" smtClean="0">
              <a:solidFill>
                <a:srgbClr val="FFFFFF"/>
              </a:solidFill>
            </a:endParaRPr>
          </a:p>
        </p:txBody>
      </p:sp>
      <p:graphicFrame>
        <p:nvGraphicFramePr>
          <p:cNvPr id="13" name="Содержимое 8"/>
          <p:cNvGraphicFramePr>
            <a:graphicFrameLocks noGrp="1"/>
          </p:cNvGraphicFramePr>
          <p:nvPr>
            <p:ph idx="1"/>
          </p:nvPr>
        </p:nvGraphicFramePr>
        <p:xfrm>
          <a:off x="-928726" y="1928802"/>
          <a:ext cx="7500990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Содержимое 7"/>
          <p:cNvGraphicFramePr>
            <a:graphicFrameLocks/>
          </p:cNvGraphicFramePr>
          <p:nvPr/>
        </p:nvGraphicFramePr>
        <p:xfrm>
          <a:off x="1500166" y="2500306"/>
          <a:ext cx="7429552" cy="3933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00125" y="428625"/>
            <a:ext cx="7215213" cy="142875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7030A0"/>
              </a:solidFill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7030A0"/>
              </a:solidFill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2"/>
                </a:solidFill>
                <a:latin typeface="Arial Black" pitchFamily="34" charset="0"/>
              </a:rPr>
              <a:t>Состав заработной платы </a:t>
            </a:r>
            <a:r>
              <a:rPr lang="ru-RU" sz="2000" b="1" dirty="0">
                <a:solidFill>
                  <a:schemeClr val="tx1"/>
                </a:solidFill>
                <a:latin typeface="Arial Black" pitchFamily="34" charset="0"/>
              </a:rPr>
              <a:t>без компенсационных и  стимулирующих выплат,</a:t>
            </a:r>
            <a:r>
              <a:rPr lang="ru-RU" sz="2000" b="1" dirty="0">
                <a:solidFill>
                  <a:schemeClr val="accent2"/>
                </a:solidFill>
                <a:latin typeface="Arial Black" pitchFamily="34" charset="0"/>
              </a:rPr>
              <a:t> согласно ч. 1 ст. 129 и ч. 2 ст. 135 ТК РФ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7893" name="TextBox 8"/>
          <p:cNvSpPr txBox="1">
            <a:spLocks noChangeArrowheads="1"/>
          </p:cNvSpPr>
          <p:nvPr/>
        </p:nvSpPr>
        <p:spPr bwMode="auto">
          <a:xfrm>
            <a:off x="8147050" y="0"/>
            <a:ext cx="9969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>
                <a:latin typeface="Arial Black" pitchFamily="34" charset="0"/>
              </a:rPr>
              <a:t>Слайд 8</a:t>
            </a:r>
          </a:p>
        </p:txBody>
      </p:sp>
      <p:sp>
        <p:nvSpPr>
          <p:cNvPr id="34822" name="Номер слайда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2E69B5-7479-4FD8-88B6-A80001F46730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45</a:t>
            </a:fld>
            <a:endParaRPr lang="ru-RU" smtClean="0">
              <a:solidFill>
                <a:srgbClr val="FFFFFF"/>
              </a:solidFill>
            </a:endParaRPr>
          </a:p>
        </p:txBody>
      </p:sp>
      <p:graphicFrame>
        <p:nvGraphicFramePr>
          <p:cNvPr id="11" name="Содержимое 7"/>
          <p:cNvGraphicFramePr>
            <a:graphicFrameLocks noGrp="1"/>
          </p:cNvGraphicFramePr>
          <p:nvPr>
            <p:ph idx="1"/>
          </p:nvPr>
        </p:nvGraphicFramePr>
        <p:xfrm>
          <a:off x="815975" y="2071678"/>
          <a:ext cx="8328025" cy="4413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Содержимое 8"/>
          <p:cNvGraphicFramePr>
            <a:graphicFrameLocks noGrp="1"/>
          </p:cNvGraphicFramePr>
          <p:nvPr/>
        </p:nvGraphicFramePr>
        <p:xfrm>
          <a:off x="-1143040" y="2071678"/>
          <a:ext cx="8331201" cy="4627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572000" y="1214438"/>
            <a:ext cx="4357688" cy="221456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2"/>
                </a:solidFill>
                <a:latin typeface="Arial Black" pitchFamily="34" charset="0"/>
              </a:rPr>
              <a:t>ч. 3 ст. 133 ТК</a:t>
            </a:r>
            <a:endParaRPr lang="ru-RU" b="1" dirty="0">
              <a:solidFill>
                <a:schemeClr val="accent4"/>
              </a:solidFill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FF0000"/>
                </a:solidFill>
                <a:latin typeface="Arial Black" pitchFamily="34" charset="0"/>
              </a:rPr>
              <a:t>Месячная заработная плата </a:t>
            </a:r>
            <a:r>
              <a:rPr lang="ru-RU" sz="1400" b="1" dirty="0">
                <a:solidFill>
                  <a:schemeClr val="tx2"/>
                </a:solidFill>
                <a:latin typeface="Arial Black" pitchFamily="34" charset="0"/>
              </a:rPr>
              <a:t>работника, полностью отработавшего за этот период норму рабочего времени и выполнившего нормы труда (трудовые обязанности), не может быть ниже </a:t>
            </a:r>
            <a:r>
              <a:rPr lang="ru-RU" sz="1400" b="1" dirty="0">
                <a:solidFill>
                  <a:srgbClr val="FF0000"/>
                </a:solidFill>
                <a:latin typeface="Arial Black" pitchFamily="34" charset="0"/>
              </a:rPr>
              <a:t>минимального размера оплаты труда</a:t>
            </a:r>
            <a:r>
              <a:rPr lang="ru-RU" sz="1400" b="1" dirty="0">
                <a:solidFill>
                  <a:schemeClr val="tx2"/>
                </a:solidFill>
                <a:latin typeface="Arial Black" pitchFamily="34" charset="0"/>
              </a:rPr>
              <a:t>.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313" y="1214438"/>
            <a:ext cx="4286250" cy="221456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normAutofit fontScale="62500" lnSpcReduction="20000"/>
          </a:bodyPr>
          <a:lstStyle/>
          <a:p>
            <a:pPr marL="365760" indent="-256032"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1600" b="1" dirty="0" smtClean="0">
              <a:solidFill>
                <a:schemeClr val="accent2"/>
              </a:solidFill>
              <a:latin typeface="Arial Black" pitchFamily="34" charset="0"/>
            </a:endParaRPr>
          </a:p>
          <a:p>
            <a:pPr marL="365760" indent="-256032"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900" b="1" dirty="0" smtClean="0">
                <a:solidFill>
                  <a:schemeClr val="accent2"/>
                </a:solidFill>
                <a:latin typeface="Arial Black" pitchFamily="34" charset="0"/>
              </a:rPr>
              <a:t>ч. 3 ст. 37 Конституции РФ</a:t>
            </a:r>
            <a:endParaRPr lang="ru-RU" sz="2900" b="1" dirty="0" smtClean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  <a:p>
            <a:pPr marL="365760" indent="-256032"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300" b="1" dirty="0" smtClean="0">
                <a:solidFill>
                  <a:schemeClr val="tx2"/>
                </a:solidFill>
                <a:latin typeface="Arial Black" pitchFamily="34" charset="0"/>
              </a:rPr>
              <a:t>Каждый имеет право… на </a:t>
            </a:r>
            <a:r>
              <a:rPr lang="ru-RU" sz="2300" b="1" dirty="0" smtClean="0">
                <a:solidFill>
                  <a:srgbClr val="FF0000"/>
                </a:solidFill>
                <a:latin typeface="Arial Black" pitchFamily="34" charset="0"/>
              </a:rPr>
              <a:t>вознаграждение за труд </a:t>
            </a:r>
            <a:r>
              <a:rPr lang="ru-RU" sz="2300" b="1" dirty="0" smtClean="0">
                <a:solidFill>
                  <a:schemeClr val="tx2"/>
                </a:solidFill>
                <a:latin typeface="Arial Black" pitchFamily="34" charset="0"/>
              </a:rPr>
              <a:t>без какой бы то ни было дискриминации и не ниже установленного федеральным законом</a:t>
            </a:r>
            <a:r>
              <a:rPr lang="ru-RU" sz="2300" b="1" dirty="0" smtClean="0">
                <a:solidFill>
                  <a:schemeClr val="accent4"/>
                </a:solidFill>
                <a:latin typeface="Arial Black" pitchFamily="34" charset="0"/>
              </a:rPr>
              <a:t> </a:t>
            </a:r>
            <a:r>
              <a:rPr lang="ru-RU" sz="2300" b="1" dirty="0" smtClean="0">
                <a:solidFill>
                  <a:srgbClr val="FF0000"/>
                </a:solidFill>
                <a:latin typeface="Arial Black" pitchFamily="34" charset="0"/>
              </a:rPr>
              <a:t>минимального размера оплаты труда</a:t>
            </a:r>
            <a:r>
              <a:rPr lang="ru-RU" sz="2300" b="1" dirty="0" smtClean="0">
                <a:solidFill>
                  <a:schemeClr val="tx2"/>
                </a:solidFill>
                <a:latin typeface="Arial Black" pitchFamily="34" charset="0"/>
              </a:rPr>
              <a:t>...</a:t>
            </a:r>
          </a:p>
          <a:p>
            <a:pPr marL="365760" indent="-256032"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sz="1600" dirty="0">
              <a:solidFill>
                <a:schemeClr val="accent4"/>
              </a:solidFill>
              <a:latin typeface="Arial Black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5750" y="214313"/>
            <a:ext cx="8286750" cy="92868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Arial Black" pitchFamily="34" charset="0"/>
              </a:rPr>
              <a:t>Реализация положений </a:t>
            </a:r>
            <a:r>
              <a:rPr lang="ru-RU" sz="2000" b="1" dirty="0">
                <a:solidFill>
                  <a:srgbClr val="FF0000"/>
                </a:solidFill>
                <a:latin typeface="Arial Black" pitchFamily="34" charset="0"/>
              </a:rPr>
              <a:t>части 3 ст. 37 Конституции РФ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0000"/>
                </a:solidFill>
                <a:latin typeface="Arial Black" pitchFamily="34" charset="0"/>
              </a:rPr>
              <a:t>и ТК РФ в части 3 ст.133 о МРОТ </a:t>
            </a:r>
          </a:p>
        </p:txBody>
      </p:sp>
      <p:sp>
        <p:nvSpPr>
          <p:cNvPr id="10" name="Овал 9"/>
          <p:cNvSpPr/>
          <p:nvPr/>
        </p:nvSpPr>
        <p:spPr>
          <a:xfrm>
            <a:off x="4929188" y="3571875"/>
            <a:ext cx="3643312" cy="3286125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accent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accent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accent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accent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accent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accent2"/>
              </a:solidFill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2"/>
                </a:solidFill>
                <a:latin typeface="Arial Black" pitchFamily="34" charset="0"/>
              </a:rPr>
              <a:t>Заработная плата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accent2"/>
              </a:solidFill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2"/>
                </a:solidFill>
                <a:latin typeface="Arial Black" pitchFamily="34" charset="0"/>
              </a:rPr>
              <a:t>(не ниже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accent2"/>
                </a:solidFill>
                <a:latin typeface="Arial Black" pitchFamily="34" charset="0"/>
              </a:rPr>
              <a:t>МРОТ)</a:t>
            </a:r>
            <a:r>
              <a:rPr lang="ru-RU" sz="2000" b="1" dirty="0" smtClean="0">
                <a:solidFill>
                  <a:schemeClr val="accent2"/>
                </a:solidFill>
                <a:latin typeface="Arial Black" pitchFamily="34" charset="0"/>
              </a:rPr>
              <a:t>.</a:t>
            </a:r>
            <a:endParaRPr lang="ru-RU" sz="2000" b="1" dirty="0">
              <a:solidFill>
                <a:schemeClr val="accent2"/>
              </a:solidFill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accent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accent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accent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accent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accent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chemeClr val="accent2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285750" y="3500438"/>
            <a:ext cx="3643313" cy="3357562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accent2"/>
              </a:solidFill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accent2"/>
              </a:solidFill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accent2"/>
              </a:solidFill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accent2"/>
              </a:solidFill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accent2"/>
              </a:solidFill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accent2"/>
              </a:solidFill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900" b="1" dirty="0">
                <a:solidFill>
                  <a:schemeClr val="accent2"/>
                </a:solidFill>
                <a:latin typeface="Arial Black" pitchFamily="34" charset="0"/>
              </a:rPr>
              <a:t>Вознаграждение за  труд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accent2"/>
              </a:solidFill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2"/>
                </a:solidFill>
                <a:latin typeface="Arial Black" pitchFamily="34" charset="0"/>
              </a:rPr>
              <a:t>(не ниже </a:t>
            </a:r>
            <a:r>
              <a:rPr lang="ru-RU" sz="2800" b="1" dirty="0" smtClean="0">
                <a:solidFill>
                  <a:schemeClr val="accent2"/>
                </a:solidFill>
                <a:latin typeface="Arial Black" pitchFamily="34" charset="0"/>
              </a:rPr>
              <a:t>МРОТ)</a:t>
            </a:r>
            <a:r>
              <a:rPr lang="ru-RU" sz="2000" b="1" dirty="0" smtClean="0">
                <a:solidFill>
                  <a:schemeClr val="accent2"/>
                </a:solidFill>
                <a:latin typeface="Arial Black" pitchFamily="34" charset="0"/>
              </a:rPr>
              <a:t>.</a:t>
            </a:r>
            <a:endParaRPr lang="ru-RU" sz="2000" b="1" dirty="0">
              <a:solidFill>
                <a:schemeClr val="accent2"/>
              </a:solidFill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accent2"/>
              </a:solidFill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chemeClr val="accent2"/>
              </a:solidFill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chemeClr val="accent2"/>
              </a:solidFill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chemeClr val="accent2"/>
              </a:solidFill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chemeClr val="accent2"/>
              </a:solidFill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chemeClr val="accent2"/>
              </a:solidFill>
              <a:latin typeface="Arial Black" pitchFamily="34" charset="0"/>
            </a:endParaRPr>
          </a:p>
        </p:txBody>
      </p:sp>
      <p:sp>
        <p:nvSpPr>
          <p:cNvPr id="16" name="Равно 15"/>
          <p:cNvSpPr/>
          <p:nvPr/>
        </p:nvSpPr>
        <p:spPr>
          <a:xfrm>
            <a:off x="4071938" y="4643438"/>
            <a:ext cx="714375" cy="928687"/>
          </a:xfrm>
          <a:prstGeom prst="mathEqual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8920" name="TextBox 10"/>
          <p:cNvSpPr txBox="1">
            <a:spLocks noChangeArrowheads="1"/>
          </p:cNvSpPr>
          <p:nvPr/>
        </p:nvSpPr>
        <p:spPr bwMode="auto">
          <a:xfrm>
            <a:off x="8147050" y="0"/>
            <a:ext cx="9969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>
                <a:latin typeface="Arial Black" pitchFamily="34" charset="0"/>
              </a:rPr>
              <a:t>Слайд 9</a:t>
            </a:r>
          </a:p>
        </p:txBody>
      </p:sp>
      <p:sp>
        <p:nvSpPr>
          <p:cNvPr id="35849" name="Номер слайда 8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34D4DD4-1328-403B-8FDE-E42453565B81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46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88"/>
            <a:ext cx="8643997" cy="92867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Предложения Минтруда РФ </a:t>
            </a:r>
            <a:br>
              <a:rPr lang="ru-RU" b="1" dirty="0" smtClean="0"/>
            </a:br>
            <a:r>
              <a:rPr lang="ru-RU" b="1" dirty="0" smtClean="0"/>
              <a:t>в июле 2013 года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50" y="1500174"/>
            <a:ext cx="8572500" cy="5073664"/>
          </a:xfrm>
        </p:spPr>
        <p:txBody>
          <a:bodyPr>
            <a:no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800" b="1" dirty="0" smtClean="0">
                <a:latin typeface="+mj-lt"/>
              </a:rPr>
              <a:t>Установить МРОТ с 1 января 2014 года в сумме 5554 рублей в месяц.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800" b="1" dirty="0" smtClean="0">
                <a:latin typeface="+mj-lt"/>
              </a:rPr>
              <a:t>Установить МРОТ с 1 января 2015 года в сумме 5848 рублей в месяц.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800" b="1" dirty="0" smtClean="0">
                <a:latin typeface="+mj-lt"/>
              </a:rPr>
              <a:t>С 1 октября 2015 года МРОТ установить в соотношении к величине ПМ ТН в соответствующем субъекте РФ на 1 октября предыдущего года, равном: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ru-RU" sz="1800" b="1" dirty="0" smtClean="0">
                <a:latin typeface="+mj-lt"/>
              </a:rPr>
              <a:t>С 1 октября 2015 года – 91%;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ru-RU" sz="1800" b="1" dirty="0" smtClean="0">
                <a:latin typeface="+mj-lt"/>
              </a:rPr>
              <a:t>С 1 октября 2016 года – 95%;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ru-RU" sz="1800" b="1" dirty="0" smtClean="0">
                <a:latin typeface="+mj-lt"/>
              </a:rPr>
              <a:t>С 1 октября 2017 года – 98%;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ru-RU" sz="1800" b="1" dirty="0" smtClean="0">
                <a:latin typeface="+mj-lt"/>
              </a:rPr>
              <a:t>С 1 октября 2018 года – 100%.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1800" b="1" dirty="0" smtClean="0">
                <a:latin typeface="+mj-lt"/>
              </a:rPr>
              <a:t>При этом величина МРОТ не может быть ниже 5848 рублей в месяц – МРОТ, установленного по состоянию на 1.1.2015 г.</a:t>
            </a:r>
          </a:p>
          <a:p>
            <a:pPr marL="365760" indent="-256032"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000" b="1" u="sng" dirty="0" smtClean="0">
                <a:latin typeface="+mj-lt"/>
              </a:rPr>
              <a:t>НО!!! </a:t>
            </a:r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1900" b="1" dirty="0" smtClean="0">
                <a:solidFill>
                  <a:srgbClr val="FF0000"/>
                </a:solidFill>
                <a:latin typeface="+mj-lt"/>
              </a:rPr>
              <a:t>Предлагалось внести изменения в ст.129 ТК РФ, в соответствии с которыми в вознаграждение за труд включаются компенсационные и стимулирующие выплаты.</a:t>
            </a:r>
            <a:endParaRPr lang="ru-RU" sz="19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B4D9DE-82EB-4DC5-B2C5-CC3D6357A2F4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47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50" y="620713"/>
            <a:ext cx="8572500" cy="5953125"/>
          </a:xfrm>
        </p:spPr>
        <p:txBody>
          <a:bodyPr>
            <a:no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4200" b="1" dirty="0" smtClean="0">
                <a:solidFill>
                  <a:srgbClr val="FF0000"/>
                </a:solidFill>
                <a:latin typeface="+mj-lt"/>
              </a:rPr>
              <a:t>ФНПР выступила категорически против внесения изменений в статью 129 ТК РФ по включению компенсационных и стимулирующих выплат в первую часть определения заработной платы «вознаграждение за труд»!!!</a:t>
            </a:r>
            <a:endParaRPr lang="ru-RU" sz="42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7891" name="Номер слайда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B14D8B-243B-49E9-A552-4630778A2711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48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50" y="620713"/>
            <a:ext cx="8572500" cy="5953125"/>
          </a:xfrm>
        </p:spPr>
        <p:txBody>
          <a:bodyPr>
            <a:no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800" b="1" u="sng" dirty="0" smtClean="0">
                <a:solidFill>
                  <a:srgbClr val="C00000"/>
                </a:solidFill>
                <a:latin typeface="+mj-lt"/>
              </a:rPr>
              <a:t>В результате жесткой позиции ФНПР</a:t>
            </a:r>
            <a:r>
              <a:rPr lang="ru-RU" sz="3800" b="1" dirty="0" smtClean="0">
                <a:solidFill>
                  <a:srgbClr val="C00000"/>
                </a:solidFill>
                <a:latin typeface="+mj-lt"/>
              </a:rPr>
              <a:t> изменения в статью 129 ТК РФ по включению компенсационных и стимулирующих выплат в «вознаграждение за труд» были из законопроекта </a:t>
            </a:r>
            <a:r>
              <a:rPr lang="ru-RU" sz="3800" b="1" u="sng" dirty="0" smtClean="0">
                <a:solidFill>
                  <a:srgbClr val="C00000"/>
                </a:solidFill>
                <a:latin typeface="+mj-lt"/>
              </a:rPr>
              <a:t>исключены</a:t>
            </a:r>
            <a:r>
              <a:rPr lang="ru-RU" sz="3800" b="1" dirty="0" smtClean="0">
                <a:solidFill>
                  <a:srgbClr val="C00000"/>
                </a:solidFill>
                <a:latin typeface="+mj-lt"/>
              </a:rPr>
              <a:t> в июле 2014 года!</a:t>
            </a:r>
            <a:endParaRPr lang="ru-RU" sz="38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7891" name="Номер слайда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B14D8B-243B-49E9-A552-4630778A2711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49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0" y="500063"/>
            <a:ext cx="8929688" cy="1357312"/>
          </a:xfrm>
        </p:spPr>
        <p:txBody>
          <a:bodyPr/>
          <a:lstStyle/>
          <a:p>
            <a:pPr algn="ctr" eaLnBrk="1" hangingPunct="1"/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СТАНДАРТ ДЗП.</a:t>
            </a:r>
            <a:br>
              <a:rPr lang="ru-RU" sz="24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Соответствие уровня оплаты труда квалификации работника, сложности, количеству, качеству и условиям труда </a:t>
            </a:r>
            <a:r>
              <a:rPr lang="ru-RU" sz="2400" smtClean="0"/>
              <a:t/>
            </a:r>
            <a:br>
              <a:rPr lang="ru-RU" sz="2400" smtClean="0"/>
            </a:br>
            <a:endParaRPr lang="ru-RU" sz="2400" smtClean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5072074"/>
            <a:ext cx="8572560" cy="92869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Внесение изменений в ТК РФ в части обязательности установления в </a:t>
            </a:r>
            <a:r>
              <a:rPr lang="ru-RU" sz="1600" dirty="0" err="1"/>
              <a:t>колдоговорах</a:t>
            </a:r>
            <a:r>
              <a:rPr lang="ru-RU" sz="1600" dirty="0"/>
              <a:t> и соглашениях размеров тарифных ставок, ставок заработной платы, окладов (должностных окладов) по уровням квалификации и их доли в заработной плате.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85720" y="2071678"/>
            <a:ext cx="8643998" cy="228601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Внесение изменений в Трудовой </a:t>
            </a:r>
            <a:r>
              <a:rPr lang="ru-RU" sz="1600" dirty="0" smtClean="0"/>
              <a:t>кодекс </a:t>
            </a:r>
            <a:r>
              <a:rPr lang="ru-RU" sz="1600" dirty="0"/>
              <a:t>Российской Федерации в части установления взаимосвязи между уровнем квалификации и размером оплаты труда: «Тарифные ставки, оклады (должностные оклады), базовые оклады (базовые должностные оклады) и иные виды основной заработной платы, используемые в организациях при формировании систем оплаты труда, определяются в соответствии с квалификационными требованиями к работнику, исполняющему конкретную трудовую функцию в рамках квалификационной (тарифно-квалификационной) характеристики или принятого по занимаемой им должности профессионального стандарта».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/>
          </a:p>
        </p:txBody>
      </p:sp>
      <p:sp>
        <p:nvSpPr>
          <p:cNvPr id="8201" name="Номер слайда 1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5E34A3-75B9-42AA-AA4A-0E093C3FD290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71480"/>
            <a:ext cx="8643997" cy="100013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Предложения Минтруда РФ </a:t>
            </a:r>
            <a:br>
              <a:rPr lang="ru-RU" b="1" dirty="0" smtClean="0"/>
            </a:br>
            <a:r>
              <a:rPr lang="ru-RU" b="1" dirty="0" smtClean="0"/>
              <a:t>в августе 2014 года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50" y="1785926"/>
            <a:ext cx="8572500" cy="4787912"/>
          </a:xfrm>
        </p:spPr>
        <p:txBody>
          <a:bodyPr>
            <a:no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1800" b="1" dirty="0" smtClean="0">
                <a:latin typeface="+mj-lt"/>
              </a:rPr>
              <a:t>Установить МРОТ: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800" b="1" dirty="0" smtClean="0">
                <a:latin typeface="+mj-lt"/>
              </a:rPr>
              <a:t>с 1 января 2015 года в сумме 6200 рублей в месяц;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800" b="1" dirty="0" smtClean="0">
                <a:latin typeface="+mj-lt"/>
              </a:rPr>
              <a:t>с 1 января 2016 года в сумме 7000 рублей в месяц;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1800" b="1" dirty="0" smtClean="0">
                <a:latin typeface="+mj-lt"/>
              </a:rPr>
              <a:t>с 1 января 2017 года в сумме 8200 рублей в месяц.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1800" b="1" dirty="0" smtClean="0">
              <a:latin typeface="+mj-lt"/>
            </a:endParaRPr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000" b="1" dirty="0" smtClean="0">
                <a:solidFill>
                  <a:srgbClr val="FF0000"/>
                </a:solidFill>
                <a:latin typeface="+mj-lt"/>
              </a:rPr>
              <a:t>ФНПР предложила в рамках рабочей группы, сформированной при Минтруде РФ с участием сторон Российской трехсторонней комиссии по регулированию социально-трудовых отношений, продолжить работу по подготовке предложений по доведению МРОТ (без учета стимулирующих и компенсационных выплат) до величины прожиточного минимума трудоспособного населения в целом по РФ с определением конкретных этапов и сроков введения данной нормы (письмо от 19.08.2014 года).</a:t>
            </a:r>
            <a:endParaRPr lang="ru-RU" sz="20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B4D9DE-82EB-4DC5-B2C5-CC3D6357A2F4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50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</p:spPr>
        <p:txBody>
          <a:bodyPr/>
          <a:lstStyle/>
          <a:p>
            <a:pPr algn="ctr"/>
            <a:r>
              <a:rPr lang="ru-RU" sz="3600" b="1" dirty="0" smtClean="0"/>
              <a:t>Предложения Минтруда РФ </a:t>
            </a:r>
            <a:br>
              <a:rPr lang="ru-RU" sz="3600" b="1" dirty="0" smtClean="0"/>
            </a:br>
            <a:r>
              <a:rPr lang="ru-RU" sz="3600" b="1" dirty="0" smtClean="0"/>
              <a:t>в июне2015 года – 1 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916832"/>
            <a:ext cx="8496944" cy="4680520"/>
          </a:xfrm>
        </p:spPr>
        <p:txBody>
          <a:bodyPr/>
          <a:lstStyle/>
          <a:p>
            <a:pPr>
              <a:buNone/>
            </a:pPr>
            <a:r>
              <a:rPr lang="ru-RU" sz="1800" dirty="0" smtClean="0"/>
              <a:t>Установить МРОТ: </a:t>
            </a:r>
          </a:p>
          <a:p>
            <a:r>
              <a:rPr lang="ru-RU" sz="1800" b="1" dirty="0" smtClean="0"/>
              <a:t>с 1 января 2016 года </a:t>
            </a:r>
            <a:r>
              <a:rPr lang="ru-RU" sz="1800" dirty="0" smtClean="0"/>
              <a:t>- 7198 рублей;</a:t>
            </a:r>
          </a:p>
          <a:p>
            <a:r>
              <a:rPr lang="ru-RU" sz="1800" dirty="0" smtClean="0"/>
              <a:t>в соотношении к величине прожиточного минимума трудоспособного населения в субъекте РФ , равном:</a:t>
            </a:r>
          </a:p>
          <a:p>
            <a:r>
              <a:rPr lang="ru-RU" sz="1800" b="1" dirty="0" smtClean="0"/>
              <a:t>с 1 января 2017 года </a:t>
            </a:r>
            <a:r>
              <a:rPr lang="ru-RU" sz="1800" dirty="0" smtClean="0"/>
              <a:t>- 65% величины прожиточного минимума за </a:t>
            </a:r>
            <a:r>
              <a:rPr lang="en-US" sz="1800" dirty="0" smtClean="0"/>
              <a:t>I </a:t>
            </a:r>
            <a:r>
              <a:rPr lang="ru-RU" sz="1800" dirty="0" smtClean="0"/>
              <a:t>квартал  2016 года;</a:t>
            </a:r>
          </a:p>
          <a:p>
            <a:r>
              <a:rPr lang="ru-RU" sz="1800" b="1" dirty="0" smtClean="0"/>
              <a:t>с 1 января 2018 года </a:t>
            </a:r>
            <a:r>
              <a:rPr lang="ru-RU" sz="1800" dirty="0" smtClean="0"/>
              <a:t>- 75% величины прожиточного минимума</a:t>
            </a:r>
          </a:p>
          <a:p>
            <a:r>
              <a:rPr lang="ru-RU" sz="1800" b="1" dirty="0" smtClean="0"/>
              <a:t>с 1 января 2019 года </a:t>
            </a:r>
            <a:r>
              <a:rPr lang="ru-RU" sz="1800" dirty="0" smtClean="0"/>
              <a:t>- 85% величины прожиточного минимума</a:t>
            </a:r>
          </a:p>
          <a:p>
            <a:r>
              <a:rPr lang="ru-RU" sz="1800" b="1" dirty="0" smtClean="0"/>
              <a:t>с 1 января 2020 года </a:t>
            </a:r>
            <a:r>
              <a:rPr lang="ru-RU" sz="1800" dirty="0" smtClean="0"/>
              <a:t>- 100% величины прожиточного минимума.</a:t>
            </a:r>
          </a:p>
          <a:p>
            <a:endParaRPr lang="ru-RU" sz="1800" dirty="0" smtClean="0"/>
          </a:p>
          <a:p>
            <a:r>
              <a:rPr lang="ru-RU" sz="1800" b="1" dirty="0" smtClean="0">
                <a:solidFill>
                  <a:srgbClr val="FF0000"/>
                </a:solidFill>
              </a:rPr>
              <a:t>При этом ВНОВЬ предлагалось внести изменения в статьи 129, 133 ТК РФ, в соответствии с которыми в вознаграждение за труд включаются компенсационные и стимулирующие выплаты, районные коэффициенты и процентные надбавки за работу в местностях с особыми климатическими условиями.</a:t>
            </a:r>
          </a:p>
          <a:p>
            <a:endParaRPr lang="ru-RU" sz="18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167C79-9630-4AA8-84A3-C3E1A48142DD}" type="slidenum">
              <a:rPr lang="ru-RU" smtClean="0"/>
              <a:pPr>
                <a:defRPr/>
              </a:pPr>
              <a:t>51</a:t>
            </a:fld>
            <a:endParaRPr lang="ru-RU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</p:spPr>
        <p:txBody>
          <a:bodyPr/>
          <a:lstStyle/>
          <a:p>
            <a:pPr algn="ctr"/>
            <a:r>
              <a:rPr lang="ru-RU" sz="3600" b="1" dirty="0" smtClean="0"/>
              <a:t>Предложения Минтруда РФ </a:t>
            </a:r>
            <a:br>
              <a:rPr lang="ru-RU" sz="3600" b="1" dirty="0" smtClean="0"/>
            </a:br>
            <a:r>
              <a:rPr lang="ru-RU" sz="3600" b="1" dirty="0" smtClean="0"/>
              <a:t>в июне2015 года – 2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060848"/>
            <a:ext cx="8496944" cy="4536504"/>
          </a:xfrm>
        </p:spPr>
        <p:txBody>
          <a:bodyPr/>
          <a:lstStyle/>
          <a:p>
            <a:pPr>
              <a:buNone/>
            </a:pPr>
            <a:r>
              <a:rPr lang="ru-RU" sz="2200" dirty="0" smtClean="0"/>
              <a:t>Законопроект </a:t>
            </a:r>
            <a:r>
              <a:rPr lang="ru-RU" sz="2200" u="sng" dirty="0" smtClean="0"/>
              <a:t>был направлен в трехсторонние комиссии </a:t>
            </a:r>
            <a:r>
              <a:rPr lang="ru-RU" sz="2200" dirty="0" smtClean="0"/>
              <a:t>по регулированию социально-трудовых отношений </a:t>
            </a:r>
            <a:r>
              <a:rPr lang="ru-RU" sz="2200" u="sng" dirty="0" smtClean="0"/>
              <a:t>субъектов Российской Федерации с целью  обсуждения и определения позиции социальных партнеров </a:t>
            </a:r>
            <a:r>
              <a:rPr lang="ru-RU" sz="2200" dirty="0" smtClean="0"/>
              <a:t>по установлению МРОТ на уровне прожиточного минимума трудоспособного населения региона и по включению в величину МРОТ компенсационных и стимулирующих выплат.</a:t>
            </a:r>
          </a:p>
          <a:p>
            <a:pPr>
              <a:buNone/>
            </a:pPr>
            <a:endParaRPr lang="ru-RU" sz="22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2200" b="1" dirty="0" smtClean="0">
                <a:solidFill>
                  <a:srgbClr val="FF0000"/>
                </a:solidFill>
              </a:rPr>
              <a:t>Профсоюзы во всех регионах выразили несогласие с данным законопроектом. </a:t>
            </a:r>
          </a:p>
          <a:p>
            <a:pPr algn="ctr">
              <a:buNone/>
            </a:pPr>
            <a:r>
              <a:rPr lang="ru-RU" sz="2200" b="1" dirty="0" smtClean="0"/>
              <a:t>Работодатели поддержали законопроект.</a:t>
            </a:r>
          </a:p>
          <a:p>
            <a:endParaRPr lang="ru-RU" sz="18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167C79-9630-4AA8-84A3-C3E1A48142DD}" type="slidenum">
              <a:rPr lang="ru-RU" smtClean="0"/>
              <a:pPr>
                <a:defRPr/>
              </a:pPr>
              <a:t>52</a:t>
            </a:fld>
            <a:endParaRPr lang="ru-RU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712968" cy="1354832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  <a:hlinkClick r:id="rId2"/>
              </a:rPr>
              <a:t>Определение СК по гражданским делам Верховного Суда РФ от 19 сентября 2016 г. N </a:t>
            </a:r>
            <a:r>
              <a:rPr lang="ru-RU" sz="3200" b="1" dirty="0" smtClean="0">
                <a:latin typeface="Arial" pitchFamily="34" charset="0"/>
                <a:cs typeface="Arial" pitchFamily="34" charset="0"/>
                <a:hlinkClick r:id="rId2"/>
              </a:rPr>
              <a:t>51-КГ16-10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(1)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060848"/>
            <a:ext cx="8496944" cy="3816424"/>
          </a:xfrm>
        </p:spPr>
        <p:txBody>
          <a:bodyPr/>
          <a:lstStyle/>
          <a:p>
            <a:endParaRPr lang="ru-RU" sz="1800" b="1" dirty="0" smtClean="0"/>
          </a:p>
          <a:p>
            <a:r>
              <a:rPr lang="ru-RU" sz="1800" b="1" dirty="0" smtClean="0"/>
              <a:t>…суд </a:t>
            </a:r>
            <a:r>
              <a:rPr lang="ru-RU" sz="1800" b="1" dirty="0" smtClean="0"/>
              <a:t>апелляционной инстанции признал ошибочным ссылку суда первой инстанции на положения </a:t>
            </a:r>
            <a:r>
              <a:rPr lang="ru-RU" sz="1800" b="1" dirty="0" smtClean="0">
                <a:hlinkClick r:id="rId3"/>
              </a:rPr>
              <a:t>статей 315-317</a:t>
            </a:r>
            <a:r>
              <a:rPr lang="ru-RU" sz="1800" b="1" dirty="0" smtClean="0"/>
              <a:t> Трудового кодекса Российской Федерации, регулирующие оплату труда в районах Крайнего Севера и приравненных к ним местностях, поскольку Алтайский край к ним не относится</a:t>
            </a:r>
            <a:r>
              <a:rPr lang="ru-RU" sz="1800" b="1" dirty="0" smtClean="0"/>
              <a:t>.</a:t>
            </a:r>
          </a:p>
          <a:p>
            <a:r>
              <a:rPr lang="ru-RU" sz="1800" b="1" u="sng" dirty="0" smtClean="0"/>
              <a:t>Судебная коллегия по гражданским делам Верховного Суда Российской Федерации считает, что выводы судов первой и апелляционной инстанций об удовлетворении исковых требований прокурора основаны на неправильном толковании и применении норм материального права, регулирующих спорные отношения.</a:t>
            </a:r>
            <a:endParaRPr lang="ru-RU" sz="1800" dirty="0" smtClean="0"/>
          </a:p>
          <a:p>
            <a:endParaRPr lang="ru-RU" sz="1800" b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167C79-9630-4AA8-84A3-C3E1A48142DD}" type="slidenum">
              <a:rPr lang="ru-RU" smtClean="0"/>
              <a:pPr>
                <a:defRPr/>
              </a:pPr>
              <a:t>53</a:t>
            </a:fld>
            <a:endParaRPr lang="ru-RU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712968" cy="1354832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  <a:hlinkClick r:id="rId2"/>
              </a:rPr>
              <a:t>Определение СК по гражданским делам Верховного Суда РФ от 19 сентября 2016 г. N </a:t>
            </a:r>
            <a:r>
              <a:rPr lang="ru-RU" sz="3200" b="1" dirty="0" smtClean="0">
                <a:latin typeface="Arial" pitchFamily="34" charset="0"/>
                <a:cs typeface="Arial" pitchFamily="34" charset="0"/>
                <a:hlinkClick r:id="rId2"/>
              </a:rPr>
              <a:t>51-КГ16-10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(2)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204864"/>
            <a:ext cx="8496944" cy="4320480"/>
          </a:xfrm>
        </p:spPr>
        <p:txBody>
          <a:bodyPr/>
          <a:lstStyle/>
          <a:p>
            <a:pPr>
              <a:buNone/>
            </a:pPr>
            <a:r>
              <a:rPr lang="ru-RU" sz="1800" b="1" dirty="0" smtClean="0"/>
              <a:t>Основным </a:t>
            </a:r>
            <a:r>
              <a:rPr lang="ru-RU" sz="1800" b="1" u="sng" dirty="0" smtClean="0"/>
              <a:t>назначением минимального размера оплаты труда </a:t>
            </a:r>
            <a:r>
              <a:rPr lang="ru-RU" sz="1800" b="1" dirty="0" smtClean="0"/>
              <a:t>в системе действующего правового регулирования является обеспечение месячного дохода работника, отработавшего норму рабочего времени, на уровне, достаточном для восстановления работоспособности и удовлетворения основных жизненных потребностей. </a:t>
            </a:r>
            <a:r>
              <a:rPr lang="ru-RU" sz="1800" b="1" u="sng" dirty="0" smtClean="0">
                <a:solidFill>
                  <a:srgbClr val="FF0000"/>
                </a:solidFill>
              </a:rPr>
              <a:t>При этом трудовым законодательством допускается установление окладов (тарифных ставок) как составных частей заработной платы работников в размере меньше минимального размера оплаты труда при условии, что размер их месячной заработной платы, включающий в себя все элементы, будет не меньше установленного федеральным законом минимального размера оплаты труда, а минимальный размер оплаты труда в субъекте Российской Федерации не может быть ниже минимального размера оплаты труда, установленного федеральным </a:t>
            </a:r>
            <a:r>
              <a:rPr lang="ru-RU" sz="1800" b="1" u="sng" dirty="0" smtClean="0">
                <a:solidFill>
                  <a:srgbClr val="FF0000"/>
                </a:solidFill>
              </a:rPr>
              <a:t>законом</a:t>
            </a:r>
            <a:r>
              <a:rPr lang="ru-RU" sz="1800" b="1" u="sng" dirty="0" smtClean="0"/>
              <a:t>.</a:t>
            </a:r>
            <a:endParaRPr lang="ru-RU" sz="1800" b="1" u="sng" dirty="0" smtClean="0"/>
          </a:p>
          <a:p>
            <a:endParaRPr lang="ru-RU" sz="18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167C79-9630-4AA8-84A3-C3E1A48142DD}" type="slidenum">
              <a:rPr lang="ru-RU" smtClean="0"/>
              <a:pPr>
                <a:defRPr/>
              </a:pPr>
              <a:t>54</a:t>
            </a:fld>
            <a:endParaRPr lang="ru-RU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712968" cy="1354832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  <a:hlinkClick r:id="rId2"/>
              </a:rPr>
              <a:t>Определение СК по гражданским делам Верховного Суда РФ от 19 сентября 2016 г. N </a:t>
            </a:r>
            <a:r>
              <a:rPr lang="ru-RU" sz="3200" b="1" dirty="0" smtClean="0">
                <a:latin typeface="Arial" pitchFamily="34" charset="0"/>
                <a:cs typeface="Arial" pitchFamily="34" charset="0"/>
                <a:hlinkClick r:id="rId2"/>
              </a:rPr>
              <a:t>51-КГ16-10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(3)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348880"/>
            <a:ext cx="8496944" cy="3888432"/>
          </a:xfrm>
        </p:spPr>
        <p:txBody>
          <a:bodyPr/>
          <a:lstStyle/>
          <a:p>
            <a:r>
              <a:rPr lang="ru-RU" sz="1800" b="1" u="sng" dirty="0" smtClean="0"/>
              <a:t>«Положениями действующего трудового законодательства не предусмотрено условие, согласно которому размер оклада как составной части месячной заработной платы, определённый работнику работодателем, не может быть ниже </a:t>
            </a:r>
            <a:r>
              <a:rPr lang="ru-RU" sz="1800" b="1" u="sng" dirty="0" smtClean="0">
                <a:hlinkClick r:id="rId3"/>
              </a:rPr>
              <a:t>минимального размера оплаты труда</a:t>
            </a:r>
            <a:r>
              <a:rPr lang="ru-RU" sz="1800" b="1" u="sng" dirty="0" smtClean="0"/>
              <a:t>, установленного федеральным законом».</a:t>
            </a:r>
            <a:r>
              <a:rPr lang="ru-RU" sz="1800" b="1" dirty="0" smtClean="0"/>
              <a:t> </a:t>
            </a:r>
            <a:endParaRPr lang="ru-RU" sz="1800" b="1" dirty="0" smtClean="0"/>
          </a:p>
          <a:p>
            <a:r>
              <a:rPr lang="ru-RU" sz="1800" b="1" dirty="0" smtClean="0"/>
              <a:t>В силу </a:t>
            </a:r>
            <a:r>
              <a:rPr lang="ru-RU" sz="1800" b="1" dirty="0" smtClean="0">
                <a:hlinkClick r:id="rId4"/>
              </a:rPr>
              <a:t>статьи 133</a:t>
            </a:r>
            <a:r>
              <a:rPr lang="ru-RU" sz="1800" b="1" dirty="0" smtClean="0"/>
              <a:t> Трудового кодекса Российской Федерации </a:t>
            </a:r>
            <a:r>
              <a:rPr lang="ru-RU" sz="1800" b="1" u="sng" dirty="0" smtClean="0"/>
              <a:t>обязательным условием при начислении ежемесячной заработной платы работнику, полностью отработавшему за этот период норму рабочего времени и выполнившему нормы труда (трудовые обязанности), является установление её размера не ниже минимального размера оплаты труда</a:t>
            </a:r>
            <a:r>
              <a:rPr lang="ru-RU" sz="1800" b="1" dirty="0" smtClean="0"/>
              <a:t>.</a:t>
            </a:r>
            <a:endParaRPr lang="ru-RU" sz="1800" dirty="0" smtClean="0"/>
          </a:p>
          <a:p>
            <a:endParaRPr lang="ru-RU" sz="18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167C79-9630-4AA8-84A3-C3E1A48142DD}" type="slidenum">
              <a:rPr lang="ru-RU" smtClean="0"/>
              <a:pPr>
                <a:defRPr/>
              </a:pPr>
              <a:t>55</a:t>
            </a:fld>
            <a:endParaRPr lang="ru-RU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712968" cy="1354832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  <a:hlinkClick r:id="rId2"/>
              </a:rPr>
              <a:t>Определение СК по гражданским делам Верховного Суда РФ от 19 сентября 2016 г. N </a:t>
            </a:r>
            <a:r>
              <a:rPr lang="ru-RU" sz="3200" b="1" dirty="0" smtClean="0">
                <a:latin typeface="Arial" pitchFamily="34" charset="0"/>
                <a:cs typeface="Arial" pitchFamily="34" charset="0"/>
                <a:hlinkClick r:id="rId2"/>
              </a:rPr>
              <a:t>51-КГ16-10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(4)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060848"/>
            <a:ext cx="8496944" cy="4536504"/>
          </a:xfrm>
        </p:spPr>
        <p:txBody>
          <a:bodyPr/>
          <a:lstStyle/>
          <a:p>
            <a:r>
              <a:rPr lang="ru-RU" sz="1800" b="1" dirty="0" smtClean="0"/>
              <a:t>Ссылка </a:t>
            </a:r>
            <a:r>
              <a:rPr lang="ru-RU" sz="1800" b="1" dirty="0" smtClean="0"/>
              <a:t>суда в обоснование вывода об удовлетворении исковых требований на </a:t>
            </a:r>
            <a:r>
              <a:rPr lang="ru-RU" sz="1800" b="1" dirty="0" smtClean="0">
                <a:hlinkClick r:id="rId3"/>
              </a:rPr>
              <a:t>статьи 146</a:t>
            </a:r>
            <a:r>
              <a:rPr lang="ru-RU" sz="1800" b="1" dirty="0" smtClean="0"/>
              <a:t>, </a:t>
            </a:r>
            <a:r>
              <a:rPr lang="ru-RU" sz="1800" b="1" dirty="0" smtClean="0">
                <a:hlinkClick r:id="rId4"/>
              </a:rPr>
              <a:t>148</a:t>
            </a:r>
            <a:r>
              <a:rPr lang="ru-RU" sz="1800" b="1" dirty="0" smtClean="0"/>
              <a:t> Трудового кодекса Российской Федерации, </a:t>
            </a:r>
            <a:r>
              <a:rPr lang="ru-RU" sz="1800" b="1" u="sng" dirty="0" smtClean="0"/>
              <a:t>предусматривающие, что труд работников, занятых на работах в местностях с особыми климатическими условиями, оплачивается в повышенном размере</a:t>
            </a:r>
            <a:r>
              <a:rPr lang="ru-RU" sz="1800" b="1" dirty="0" smtClean="0"/>
              <a:t>, а также что оплата труда на работах в местностях с особыми климатическими условиями производится в порядке и размерах не ниже установленных трудовым законодательством и иными нормативными правовыми актами, содержащими нормы трудового права, является несостоятельной, поскольку судом установлено и из материалов дела следует, что </a:t>
            </a:r>
            <a:r>
              <a:rPr lang="ru-RU" sz="1800" b="1" u="sng" dirty="0" smtClean="0">
                <a:solidFill>
                  <a:srgbClr val="FF0000"/>
                </a:solidFill>
              </a:rPr>
              <a:t>в состав ежемесячной заработной платы истцов включена выплата </a:t>
            </a:r>
            <a:r>
              <a:rPr lang="ru-RU" sz="1800" b="1" u="sng" dirty="0" smtClean="0">
                <a:solidFill>
                  <a:srgbClr val="FF0000"/>
                </a:solidFill>
              </a:rPr>
              <a:t>районного коэффициента (25</a:t>
            </a:r>
            <a:r>
              <a:rPr lang="ru-RU" sz="1800" b="1" u="sng" dirty="0" smtClean="0">
                <a:solidFill>
                  <a:srgbClr val="FF0000"/>
                </a:solidFill>
              </a:rPr>
              <a:t>%)</a:t>
            </a:r>
            <a:r>
              <a:rPr lang="ru-RU" sz="1800" b="1" dirty="0" smtClean="0"/>
              <a:t>. Таким образом, право истцов на повышенный размер оплаты труда в связи с осуществлением трудовой деятельности в местностях с особыми климатическими условиями не нарушено.</a:t>
            </a:r>
            <a:endParaRPr lang="ru-RU" sz="18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167C79-9630-4AA8-84A3-C3E1A48142DD}" type="slidenum">
              <a:rPr lang="ru-RU" smtClean="0"/>
              <a:pPr>
                <a:defRPr/>
              </a:pPr>
              <a:t>56</a:t>
            </a:fld>
            <a:endParaRPr lang="ru-RU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712968" cy="1354832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  <a:hlinkClick r:id="rId2"/>
              </a:rPr>
              <a:t>Определение СК по гражданским делам Верховного Суда РФ от 19 сентября 2016 г. N </a:t>
            </a:r>
            <a:r>
              <a:rPr lang="ru-RU" sz="3200" b="1" dirty="0" smtClean="0">
                <a:latin typeface="Arial" pitchFamily="34" charset="0"/>
                <a:cs typeface="Arial" pitchFamily="34" charset="0"/>
                <a:hlinkClick r:id="rId2"/>
              </a:rPr>
              <a:t>51-КГ16-10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(5)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36912"/>
            <a:ext cx="8496944" cy="2952328"/>
          </a:xfrm>
        </p:spPr>
        <p:txBody>
          <a:bodyPr/>
          <a:lstStyle/>
          <a:p>
            <a:r>
              <a:rPr lang="ru-RU" sz="2200" b="1" u="sng" dirty="0" smtClean="0"/>
              <a:t>Однако </a:t>
            </a:r>
            <a:r>
              <a:rPr lang="ru-RU" sz="2200" b="1" u="sng" dirty="0" smtClean="0">
                <a:solidFill>
                  <a:srgbClr val="FF0000"/>
                </a:solidFill>
              </a:rPr>
              <a:t>судами неправильно применены нормы </a:t>
            </a:r>
            <a:r>
              <a:rPr lang="ru-RU" sz="2200" b="1" u="sng" dirty="0" smtClean="0"/>
              <a:t>материального права к спорным отношениям</a:t>
            </a:r>
            <a:r>
              <a:rPr lang="ru-RU" sz="2200" b="1" dirty="0" smtClean="0"/>
              <a:t>,</a:t>
            </a:r>
            <a:r>
              <a:rPr lang="ru-RU" sz="2200" dirty="0" smtClean="0"/>
              <a:t> </a:t>
            </a:r>
            <a:r>
              <a:rPr lang="ru-RU" sz="2200" b="1" u="sng" dirty="0" smtClean="0"/>
              <a:t>Судебная коллегия находит возможным, </a:t>
            </a:r>
            <a:r>
              <a:rPr lang="ru-RU" sz="2200" b="1" u="sng" dirty="0" smtClean="0">
                <a:solidFill>
                  <a:srgbClr val="FF0000"/>
                </a:solidFill>
              </a:rPr>
              <a:t>отменяя судебные постановления</a:t>
            </a:r>
            <a:r>
              <a:rPr lang="ru-RU" sz="2200" b="1" u="sng" dirty="0" smtClean="0"/>
              <a:t> и не передавая дело на новое рассмотрение, принять новое решение, которым </a:t>
            </a:r>
            <a:r>
              <a:rPr lang="ru-RU" sz="2200" b="1" u="sng" dirty="0" smtClean="0">
                <a:solidFill>
                  <a:srgbClr val="FF0000"/>
                </a:solidFill>
              </a:rPr>
              <a:t>отказать в удовлетворении названных исковых требований</a:t>
            </a:r>
            <a:endParaRPr lang="ru-RU" sz="2200" dirty="0" smtClean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167C79-9630-4AA8-84A3-C3E1A48142DD}" type="slidenum">
              <a:rPr lang="ru-RU" smtClean="0"/>
              <a:pPr>
                <a:defRPr/>
              </a:pPr>
              <a:t>57</a:t>
            </a:fld>
            <a:endParaRPr lang="ru-RU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75"/>
            <a:ext cx="8229600" cy="128587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СТАНДАРТ ДЗП. Минимальный размер оплаты труда на уровне минимального (восстановительного) потребительского бюджета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0034" y="3000372"/>
            <a:ext cx="8215370" cy="7143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Принятие ФЗ о восстановительной потребительской корзине трудоспособного работающего населения в Российской Федерации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034" y="3929066"/>
            <a:ext cx="8215370" cy="5715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Принятие ФЗ о минимальном (восстановительном) потребительском бюджете в Российской Федерации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0034" y="4714884"/>
            <a:ext cx="8215370" cy="7143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Установление минимально размера оплаты труда на уровне не ниже минимального  (восстановительного) потребительского бюджета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0034" y="5643578"/>
            <a:ext cx="8215370" cy="9286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dirty="0"/>
              <a:t>Определение порядка и сроков поэтапного повышения минимального размера оплаты труда до величины минимального потребительского бюджета трудоспособного работающего населения в Российской Федерации</a:t>
            </a:r>
          </a:p>
        </p:txBody>
      </p:sp>
      <p:sp>
        <p:nvSpPr>
          <p:cNvPr id="38927" name="Номер слайда 11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BEA6A5-82C7-413B-BD8C-C5FB0E8384C7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58</a:t>
            </a:fld>
            <a:endParaRPr lang="ru-RU" smtClean="0">
              <a:solidFill>
                <a:srgbClr val="FFFFFF"/>
              </a:solidFill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500034" y="2143116"/>
            <a:ext cx="8215370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Ратификация конвенции  №131  Международной организации труда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2071688"/>
          </a:xfrm>
        </p:spPr>
        <p:txBody>
          <a:bodyPr/>
          <a:lstStyle/>
          <a:p>
            <a:pPr algn="ctr" eaLnBrk="1" hangingPunct="1"/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Конвенция МОТ № 131 «Об установлении минимальной заработной платы с особым учетом развивающихся стран» (1970 год)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2249488"/>
            <a:ext cx="8643937" cy="4324350"/>
          </a:xfrm>
        </p:spPr>
        <p:txBody>
          <a:bodyPr>
            <a:normAutofit fontScale="850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smtClean="0"/>
              <a:t>Выдержки: «Факторы, которые учитываются при определении уровня минимальной заработной платы, включают насколько это возможно и приемлемо в соответствии с национальной практикой и условиями: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smtClean="0"/>
              <a:t>а) </a:t>
            </a:r>
            <a:r>
              <a:rPr lang="ru-RU" u="sng" dirty="0" smtClean="0"/>
              <a:t>потребности трудящихся и их семей</a:t>
            </a:r>
            <a:r>
              <a:rPr lang="ru-RU" dirty="0" smtClean="0"/>
              <a:t>, принимая во </a:t>
            </a:r>
            <a:r>
              <a:rPr lang="ru-RU" u="sng" dirty="0" smtClean="0"/>
              <a:t>внимание общий уровень заработной платы в стране</a:t>
            </a:r>
            <a:r>
              <a:rPr lang="ru-RU" dirty="0" smtClean="0"/>
              <a:t>, </a:t>
            </a:r>
            <a:r>
              <a:rPr lang="ru-RU" u="sng" dirty="0" smtClean="0"/>
              <a:t>стоимость жизни</a:t>
            </a:r>
            <a:r>
              <a:rPr lang="ru-RU" dirty="0" smtClean="0"/>
              <a:t>, социальные пособия и </a:t>
            </a:r>
            <a:r>
              <a:rPr lang="ru-RU" u="sng" dirty="0" smtClean="0"/>
              <a:t>сравнительный уровень жизни других социальных групп</a:t>
            </a:r>
            <a:r>
              <a:rPr lang="ru-RU" dirty="0" smtClean="0"/>
              <a:t>;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err="1" smtClean="0"/>
              <a:t>b</a:t>
            </a:r>
            <a:r>
              <a:rPr lang="ru-RU" dirty="0" smtClean="0"/>
              <a:t>) экономические соображения, включая требования экономического развития, уровень производительности и желательность достижения и поддержания высокого уровня занятости)».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dirty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159D03-545D-4542-8B6F-EADCA0E0CA91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59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214290"/>
            <a:ext cx="8358246" cy="1985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Три составные 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части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заработной платы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5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(ст.129 ТК РФ)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2143116"/>
            <a:ext cx="8501122" cy="10001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Вознаграждение за труд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" pitchFamily="34" charset="0"/>
                <a:cs typeface="Arial" pitchFamily="34" charset="0"/>
              </a:rPr>
              <a:t>в зависимости от квалификации работника, сложности, количества, качества и условий выполняемой работы 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– это оклад, тарифная ставка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3357562"/>
            <a:ext cx="8143932" cy="192882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Компенсационные выплаты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" pitchFamily="34" charset="0"/>
                <a:cs typeface="Arial" pitchFamily="34" charset="0"/>
              </a:rPr>
              <a:t>(доплаты и надбавки компенсационного характера, в т.ч.: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b="1" dirty="0">
                <a:latin typeface="Arial" pitchFamily="34" charset="0"/>
                <a:cs typeface="Arial" pitchFamily="34" charset="0"/>
              </a:rPr>
              <a:t>за работу в условиях, отклоняющихся от нормальных;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b="1" dirty="0">
                <a:latin typeface="Arial" pitchFamily="34" charset="0"/>
                <a:cs typeface="Arial" pitchFamily="34" charset="0"/>
              </a:rPr>
              <a:t> за работу в особых климатических условиях;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b="1" dirty="0">
                <a:latin typeface="Arial" pitchFamily="34" charset="0"/>
                <a:cs typeface="Arial" pitchFamily="34" charset="0"/>
              </a:rPr>
              <a:t> за работу на территориях, подвергшихся радиоактивному загрязнению;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b="1" dirty="0">
                <a:latin typeface="Arial" pitchFamily="34" charset="0"/>
                <a:cs typeface="Arial" pitchFamily="34" charset="0"/>
              </a:rPr>
              <a:t> иные выплаты).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00034" y="5500702"/>
            <a:ext cx="8143932" cy="107157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Стимулирующие выплаты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" pitchFamily="34" charset="0"/>
                <a:cs typeface="Arial" pitchFamily="34" charset="0"/>
              </a:rPr>
              <a:t>(доплаты и надбавки стимулирующего характера, премии и иные поощрительные выплаты).</a:t>
            </a:r>
          </a:p>
        </p:txBody>
      </p:sp>
      <p:sp>
        <p:nvSpPr>
          <p:cNvPr id="9228" name="Номер слайда 8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565DD3-8346-475E-A856-78F622F779AA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229600" cy="928694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Заработная плата в России (1)</a:t>
            </a:r>
            <a:endParaRPr lang="ru-RU" b="1" dirty="0"/>
          </a:p>
        </p:txBody>
      </p:sp>
      <p:sp>
        <p:nvSpPr>
          <p:cNvPr id="44037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75"/>
          </a:xfrm>
        </p:spPr>
        <p:txBody>
          <a:bodyPr/>
          <a:lstStyle/>
          <a:p>
            <a:pPr eaLnBrk="1" hangingPunct="1"/>
            <a:r>
              <a:rPr lang="ru-RU" sz="3500" smtClean="0"/>
              <a:t>Не выполняет свою главную функцию – воспроизводственную.</a:t>
            </a:r>
          </a:p>
          <a:p>
            <a:pPr eaLnBrk="1" hangingPunct="1">
              <a:buFont typeface="Georgia" pitchFamily="18" charset="0"/>
              <a:buNone/>
            </a:pPr>
            <a:endParaRPr lang="ru-RU" smtClean="0"/>
          </a:p>
          <a:p>
            <a:pPr eaLnBrk="1" hangingPunct="1"/>
            <a:r>
              <a:rPr lang="ru-RU" smtClean="0"/>
              <a:t>Воспроизводственная функция заработной платы состоит (в данном контексте) в восстановлении или в дальнейшем развитии физических, профессиональных и социальных способностей человека к труду </a:t>
            </a:r>
            <a:r>
              <a:rPr lang="ru-RU" b="1" smtClean="0"/>
              <a:t>(без учета семейной нагрузки)</a:t>
            </a:r>
          </a:p>
          <a:p>
            <a:pPr eaLnBrk="1" hangingPunct="1"/>
            <a:endParaRPr lang="ru-RU" sz="3500" smtClean="0"/>
          </a:p>
        </p:txBody>
      </p:sp>
      <p:sp>
        <p:nvSpPr>
          <p:cNvPr id="40966" name="Номер слайда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3FAB93-8BDE-42C4-B3B1-827501444566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60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572560" cy="1439850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Заработная плата в России (2)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8875"/>
            <a:ext cx="8229600" cy="3697288"/>
          </a:xfrm>
        </p:spPr>
        <p:txBody>
          <a:bodyPr>
            <a:normAutofit fontScale="925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smtClean="0"/>
              <a:t>Главная причина низкого уровня заработной платы – МРОТ – определяется величиной прожиточного минимума.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smtClean="0"/>
              <a:t>Прожиточный минимум вводился как показатель физиологического минимума на период преодоления кризисного состояния экономики Указом Президента № 210 от 2 марта 1992 года «О системе минимальных потребительских бюджетов».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dirty="0"/>
          </a:p>
        </p:txBody>
      </p:sp>
      <p:sp>
        <p:nvSpPr>
          <p:cNvPr id="41990" name="Номер слайда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8AA6EE-2E7E-40D1-9A6C-36168D2C8B67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61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Позиция ФНПР (1)</a:t>
            </a:r>
            <a:endParaRPr lang="ru-RU" b="1" dirty="0"/>
          </a:p>
        </p:txBody>
      </p:sp>
      <p:sp>
        <p:nvSpPr>
          <p:cNvPr id="46085" name="Содержимое 2"/>
          <p:cNvSpPr>
            <a:spLocks noGrp="1"/>
          </p:cNvSpPr>
          <p:nvPr>
            <p:ph idx="1"/>
          </p:nvPr>
        </p:nvSpPr>
        <p:spPr>
          <a:xfrm>
            <a:off x="457200" y="2214563"/>
            <a:ext cx="8229600" cy="3911600"/>
          </a:xfrm>
        </p:spPr>
        <p:txBody>
          <a:bodyPr/>
          <a:lstStyle/>
          <a:p>
            <a:pPr algn="ctr" eaLnBrk="1" hangingPunct="1">
              <a:buFont typeface="Georgia" pitchFamily="18" charset="0"/>
              <a:buNone/>
            </a:pPr>
            <a:r>
              <a:rPr lang="ru-RU" dirty="0" smtClean="0"/>
              <a:t>	</a:t>
            </a:r>
          </a:p>
          <a:p>
            <a:pPr algn="ctr" eaLnBrk="1" hangingPunct="1">
              <a:buFont typeface="Georgia" pitchFamily="18" charset="0"/>
              <a:buNone/>
            </a:pPr>
            <a:r>
              <a:rPr lang="ru-RU" b="1" dirty="0" smtClean="0"/>
              <a:t>Минимальный размер оплаты труда должен быть установлен на уровне </a:t>
            </a:r>
            <a:r>
              <a:rPr lang="ru-RU" b="1" u="sng" dirty="0" smtClean="0"/>
              <a:t>минимального (восстановительного) потребительского бюджета </a:t>
            </a:r>
            <a:r>
              <a:rPr lang="ru-RU" b="1" dirty="0" smtClean="0"/>
              <a:t>трудоспособного населения, который </a:t>
            </a:r>
            <a:r>
              <a:rPr lang="ru-RU" b="1" dirty="0" smtClean="0">
                <a:solidFill>
                  <a:srgbClr val="00B0F0"/>
                </a:solidFill>
              </a:rPr>
              <a:t>позволит обеспечить простое воспроизводство рабочей силы</a:t>
            </a:r>
          </a:p>
        </p:txBody>
      </p:sp>
      <p:sp>
        <p:nvSpPr>
          <p:cNvPr id="43014" name="Номер слайда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DACFD7-4DA6-4DE3-BE37-07261592F4D5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62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75"/>
          </a:xfr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Воспроизводство Рабочей Силы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47107" name="Содержимое 2"/>
          <p:cNvSpPr>
            <a:spLocks noGrp="1"/>
          </p:cNvSpPr>
          <p:nvPr>
            <p:ph idx="1"/>
          </p:nvPr>
        </p:nvSpPr>
        <p:spPr>
          <a:xfrm>
            <a:off x="285750" y="1643063"/>
            <a:ext cx="8643938" cy="5000625"/>
          </a:xfrm>
        </p:spPr>
        <p:txBody>
          <a:bodyPr/>
          <a:lstStyle/>
          <a:p>
            <a:pPr eaLnBrk="1" hangingPunct="1"/>
            <a:r>
              <a:rPr lang="ru-RU" sz="2500" smtClean="0"/>
              <a:t>Воспроизводство рабочей силы – это процесс восстановления и дальнейшего развития физических, профессиональных и социальных способностей человека к труду </a:t>
            </a:r>
            <a:r>
              <a:rPr lang="ru-RU" sz="2500" b="1" smtClean="0"/>
              <a:t>(без учета семейной нагрузки)</a:t>
            </a:r>
          </a:p>
          <a:p>
            <a:pPr eaLnBrk="1" hangingPunct="1"/>
            <a:r>
              <a:rPr lang="ru-RU" sz="2500" smtClean="0"/>
              <a:t>Существуют два типа В.Р.С. – простое и расширенное. </a:t>
            </a:r>
          </a:p>
          <a:p>
            <a:pPr eaLnBrk="1" hangingPunct="1"/>
            <a:r>
              <a:rPr lang="ru-RU" sz="2500" smtClean="0"/>
              <a:t>При </a:t>
            </a:r>
            <a:r>
              <a:rPr lang="ru-RU" sz="2500" smtClean="0">
                <a:solidFill>
                  <a:srgbClr val="FF0000"/>
                </a:solidFill>
              </a:rPr>
              <a:t>простом В.Р.С. </a:t>
            </a:r>
            <a:r>
              <a:rPr lang="ru-RU" sz="2500" smtClean="0"/>
              <a:t>основные характеристики рабочей силы компенсируются в </a:t>
            </a:r>
            <a:r>
              <a:rPr lang="ru-RU" sz="2500" u="sng" smtClean="0"/>
              <a:t>неизменных масштабах и в неизменном качестве</a:t>
            </a:r>
            <a:r>
              <a:rPr lang="ru-RU" sz="2500" smtClean="0"/>
              <a:t>. </a:t>
            </a:r>
          </a:p>
          <a:p>
            <a:pPr eaLnBrk="1" hangingPunct="1"/>
            <a:r>
              <a:rPr lang="ru-RU" sz="2500" smtClean="0"/>
              <a:t>При </a:t>
            </a:r>
            <a:r>
              <a:rPr lang="ru-RU" sz="2500" smtClean="0">
                <a:solidFill>
                  <a:srgbClr val="FF0000"/>
                </a:solidFill>
              </a:rPr>
              <a:t>расширенном В.Р.С. </a:t>
            </a:r>
            <a:r>
              <a:rPr lang="ru-RU" sz="2500" smtClean="0"/>
              <a:t>основные характеристики рабочей силы  возобновляются во все </a:t>
            </a:r>
            <a:r>
              <a:rPr lang="ru-RU" sz="2500" u="sng" smtClean="0"/>
              <a:t>увеличивающихся масштабах и повышающемся качестве</a:t>
            </a:r>
            <a:r>
              <a:rPr lang="ru-RU" sz="2500" smtClean="0"/>
              <a:t>. </a:t>
            </a:r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182A9A-66F8-45B7-8210-1E60389FEA8C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63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38"/>
            <a:ext cx="8229600" cy="4714875"/>
          </a:xfrm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smtClean="0"/>
              <a:t>При </a:t>
            </a:r>
            <a:r>
              <a:rPr lang="ru-RU" b="1" u="sng" dirty="0" smtClean="0"/>
              <a:t>простом воспроизводстве </a:t>
            </a:r>
            <a:r>
              <a:rPr lang="ru-RU" dirty="0" smtClean="0"/>
              <a:t>рабочей силы заработная плата </a:t>
            </a:r>
            <a:r>
              <a:rPr lang="ru-RU" b="1" u="sng" dirty="0" smtClean="0">
                <a:solidFill>
                  <a:srgbClr val="FF0000"/>
                </a:solidFill>
              </a:rPr>
              <a:t>возмещает затраты </a:t>
            </a:r>
            <a:r>
              <a:rPr lang="ru-RU" dirty="0" smtClean="0">
                <a:solidFill>
                  <a:srgbClr val="FF0000"/>
                </a:solidFill>
              </a:rPr>
              <a:t>на питание, сохранение здоровья, услуги </a:t>
            </a:r>
            <a:r>
              <a:rPr lang="ru-RU" dirty="0" err="1" smtClean="0">
                <a:solidFill>
                  <a:srgbClr val="FF0000"/>
                </a:solidFill>
              </a:rPr>
              <a:t>жкх</a:t>
            </a:r>
            <a:r>
              <a:rPr lang="ru-RU" dirty="0" smtClean="0">
                <a:solidFill>
                  <a:srgbClr val="FF0000"/>
                </a:solidFill>
              </a:rPr>
              <a:t>, налоги на доходы физических лиц и минимальный уровень сбережений</a:t>
            </a:r>
            <a:r>
              <a:rPr lang="ru-RU" dirty="0" smtClean="0"/>
              <a:t>.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smtClean="0"/>
              <a:t>Такой уровень заработной платы позволяет работникам </a:t>
            </a:r>
            <a:r>
              <a:rPr lang="ru-RU" u="sng" dirty="0" smtClean="0"/>
              <a:t>поддерживать жизненные силы и профессионализм на неизменном уровне </a:t>
            </a:r>
            <a:r>
              <a:rPr lang="ru-RU" dirty="0" smtClean="0"/>
              <a:t>за счет качественного питания, досуга, восстановления здоровья, организации быта и отдыха.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14313" y="571500"/>
            <a:ext cx="8715375" cy="1143000"/>
          </a:xfr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Простое воспроизводство рабочей силы  и заработная плата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sz="2200" dirty="0"/>
          </a:p>
        </p:txBody>
      </p:sp>
      <p:sp>
        <p:nvSpPr>
          <p:cNvPr id="45060" name="Номер слайда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46B710-EDF4-4767-960B-D066638247E4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64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25"/>
          </a:xfr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Расширенное воспроизводство рабочей силы и заработная плата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1928813"/>
            <a:ext cx="8715375" cy="4357687"/>
          </a:xfrm>
        </p:spPr>
        <p:txBody>
          <a:bodyPr>
            <a:normAutofit fontScale="925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smtClean="0"/>
              <a:t>При </a:t>
            </a:r>
            <a:r>
              <a:rPr lang="ru-RU" b="1" u="sng" dirty="0" smtClean="0"/>
              <a:t>расширенном воспроизводстве </a:t>
            </a:r>
            <a:r>
              <a:rPr lang="ru-RU" dirty="0" smtClean="0"/>
              <a:t>рабочей силы уровень оплаты труда не только возмещает затраты быт, питание, охрану здоровья, проведение досуга и отдыха, </a:t>
            </a:r>
            <a:r>
              <a:rPr lang="ru-RU" b="1" dirty="0" smtClean="0">
                <a:solidFill>
                  <a:srgbClr val="FF0000"/>
                </a:solidFill>
              </a:rPr>
              <a:t>но и на получение дополнительного образования, улучшение качества жилищных и бытовых условий, повышение заботы о состоянии здоровья</a:t>
            </a:r>
            <a:r>
              <a:rPr lang="ru-RU" b="1" dirty="0" smtClean="0"/>
              <a:t>.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smtClean="0"/>
              <a:t>Тем самым, в процесс общественного производства вовлекается все более здоровая, образованная и мотивированная к труду рабочая сила. 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dirty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CA54A3-9575-40B6-A824-78DB86AD51F9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65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50" y="620712"/>
            <a:ext cx="8572500" cy="5451493"/>
          </a:xfrm>
        </p:spPr>
        <p:txBody>
          <a:bodyPr>
            <a:noAutofit/>
          </a:bodyPr>
          <a:lstStyle/>
          <a:p>
            <a:pPr marL="365760" indent="-256032"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5000" b="1" dirty="0" smtClean="0"/>
              <a:t>На сегодняшний день нормативно-правового определения </a:t>
            </a:r>
          </a:p>
          <a:p>
            <a:pPr marL="365760" indent="-256032"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5000" b="1" dirty="0" smtClean="0"/>
              <a:t>понятия и структуры потребительского бюджета не установлено</a:t>
            </a:r>
          </a:p>
          <a:p>
            <a:pPr marL="365760" indent="-256032"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5000" b="1" dirty="0">
              <a:latin typeface="+mj-lt"/>
            </a:endParaRPr>
          </a:p>
        </p:txBody>
      </p:sp>
      <p:sp>
        <p:nvSpPr>
          <p:cNvPr id="47107" name="Номер слайда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A6310D-B771-476D-8613-65C8BBC80E94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66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50" y="620712"/>
            <a:ext cx="8643968" cy="5880122"/>
          </a:xfrm>
        </p:spPr>
        <p:txBody>
          <a:bodyPr>
            <a:noAutofit/>
          </a:bodyPr>
          <a:lstStyle/>
          <a:p>
            <a:pPr marL="365760" indent="-256032"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500" b="1" dirty="0" smtClean="0">
                <a:latin typeface="Arial" pitchFamily="34" charset="0"/>
                <a:cs typeface="Arial" pitchFamily="34" charset="0"/>
              </a:rPr>
              <a:t>Указом Президента РФ </a:t>
            </a:r>
          </a:p>
          <a:p>
            <a:pPr marL="365760" indent="-256032"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500" b="1" dirty="0" smtClean="0">
                <a:latin typeface="Arial" pitchFamily="34" charset="0"/>
                <a:cs typeface="Arial" pitchFamily="34" charset="0"/>
              </a:rPr>
              <a:t>(Ельцина Б.Н.) от 2 марта 1992 года № 210 </a:t>
            </a:r>
          </a:p>
          <a:p>
            <a:pPr algn="ctr">
              <a:buNone/>
            </a:pPr>
            <a:r>
              <a:rPr lang="ru-RU" sz="2500" b="1" dirty="0" smtClean="0">
                <a:latin typeface="Arial" pitchFamily="34" charset="0"/>
                <a:cs typeface="Arial" pitchFamily="34" charset="0"/>
              </a:rPr>
              <a:t>«О системе минимальных потребительских бюджетов населения РФ» </a:t>
            </a:r>
          </a:p>
          <a:p>
            <a:pPr>
              <a:buNone/>
            </a:pPr>
            <a:r>
              <a:rPr lang="ru-RU" sz="2000" b="1" dirty="0" smtClean="0">
                <a:latin typeface="+mj-lt"/>
              </a:rPr>
              <a:t>установлено Правительству РФ:</a:t>
            </a:r>
          </a:p>
          <a:p>
            <a:r>
              <a:rPr lang="ru-RU" sz="1900" b="1" dirty="0" smtClean="0">
                <a:latin typeface="+mj-lt"/>
              </a:rPr>
              <a:t>разрабатывать </a:t>
            </a:r>
            <a:r>
              <a:rPr lang="ru-RU" sz="1900" dirty="0" smtClean="0"/>
              <a:t> </a:t>
            </a:r>
            <a:r>
              <a:rPr lang="ru-RU" sz="1900" u="sng" dirty="0" smtClean="0"/>
              <a:t>республиканский минимальный потребительский бюджет</a:t>
            </a:r>
            <a:r>
              <a:rPr lang="ru-RU" sz="1900" dirty="0" smtClean="0"/>
              <a:t>, исходя из набора потребительских товаров и услуг, </a:t>
            </a:r>
            <a:r>
              <a:rPr lang="ru-RU" sz="1900" u="sng" dirty="0" smtClean="0"/>
              <a:t>удовлетворяющих основные </a:t>
            </a:r>
            <a:r>
              <a:rPr lang="ru-RU" sz="1900" b="1" u="sng" dirty="0" smtClean="0"/>
              <a:t>материальные и духовные </a:t>
            </a:r>
            <a:r>
              <a:rPr lang="ru-RU" sz="1900" u="sng" dirty="0" smtClean="0"/>
              <a:t>потребности</a:t>
            </a:r>
            <a:r>
              <a:rPr lang="ru-RU" sz="1900" dirty="0" smtClean="0"/>
              <a:t>;</a:t>
            </a:r>
          </a:p>
          <a:p>
            <a:r>
              <a:rPr lang="ru-RU" sz="1900" b="1" dirty="0" smtClean="0">
                <a:latin typeface="+mj-lt"/>
              </a:rPr>
              <a:t>использовать</a:t>
            </a:r>
            <a:r>
              <a:rPr lang="ru-RU" sz="1900" dirty="0" smtClean="0"/>
              <a:t> минимальный потребительский бюджет при формировании перспективной социально-экономической политики;</a:t>
            </a:r>
          </a:p>
          <a:p>
            <a:r>
              <a:rPr lang="ru-RU" sz="1900" dirty="0" smtClean="0"/>
              <a:t>на период преодоления кризисного состояния экономики </a:t>
            </a:r>
            <a:r>
              <a:rPr lang="ru-RU" sz="1900" b="1" dirty="0" smtClean="0">
                <a:latin typeface="+mj-lt"/>
              </a:rPr>
              <a:t>определять</a:t>
            </a:r>
            <a:r>
              <a:rPr lang="ru-RU" sz="1900" dirty="0" smtClean="0"/>
              <a:t> </a:t>
            </a:r>
            <a:r>
              <a:rPr lang="ru-RU" sz="1900" u="sng" dirty="0" smtClean="0"/>
              <a:t>уровень</a:t>
            </a:r>
            <a:r>
              <a:rPr lang="ru-RU" sz="1900" dirty="0" smtClean="0"/>
              <a:t> (бюджет) </a:t>
            </a:r>
            <a:r>
              <a:rPr lang="ru-RU" sz="1900" u="sng" dirty="0" smtClean="0"/>
              <a:t>прожиточного (физиологического) минимума</a:t>
            </a:r>
            <a:r>
              <a:rPr lang="ru-RU" sz="1900" dirty="0" smtClean="0"/>
              <a:t>, дифференцированного по основным социальным группам и </a:t>
            </a:r>
            <a:r>
              <a:rPr lang="ru-RU" sz="1900" u="sng" dirty="0" smtClean="0"/>
              <a:t>характеризующего минимально допустимые границы потребления важнейших материальных благ и услуг </a:t>
            </a:r>
            <a:r>
              <a:rPr lang="ru-RU" sz="1900" dirty="0" smtClean="0"/>
              <a:t>(продукты питания, предметы санитарии и гигиены, лекарства, жилищно-коммунальные услуги);</a:t>
            </a:r>
          </a:p>
          <a:p>
            <a:pPr marL="365760" indent="-256032"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3000" b="1" dirty="0">
              <a:latin typeface="+mj-lt"/>
            </a:endParaRPr>
          </a:p>
        </p:txBody>
      </p:sp>
      <p:sp>
        <p:nvSpPr>
          <p:cNvPr id="47107" name="Номер слайда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A6310D-B771-476D-8613-65C8BBC80E94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67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643998" cy="1785950"/>
          </a:xfr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500" b="1" dirty="0" smtClean="0"/>
              <a:t>ФНПР считает, что минимальный (восстановительный) потребительский бюджет - </a:t>
            </a:r>
            <a:endParaRPr lang="ru-RU" sz="35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500306"/>
            <a:ext cx="8715436" cy="3929090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365760" indent="-256032"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4400" dirty="0" smtClean="0"/>
              <a:t>	</a:t>
            </a:r>
            <a:r>
              <a:rPr lang="ru-RU" sz="3700" dirty="0" smtClean="0"/>
              <a:t>Это бюджет, обеспечивающий            </a:t>
            </a:r>
            <a:r>
              <a:rPr lang="ru-RU" sz="3700" u="sng" dirty="0" smtClean="0"/>
              <a:t>простое воспроизводство рабочей силы </a:t>
            </a:r>
          </a:p>
          <a:p>
            <a:pPr marL="365760" indent="-256032"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dirty="0" smtClean="0"/>
              <a:t>(без семейной нагрузки, расходов на образование и аренду жилья в соответствии с гарантиями, установленными в Конституции и законодательстве РФ)</a:t>
            </a:r>
            <a:endParaRPr lang="ru-RU" sz="3200" dirty="0"/>
          </a:p>
        </p:txBody>
      </p:sp>
      <p:sp>
        <p:nvSpPr>
          <p:cNvPr id="48136" name="Номер слайда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DDD6776-A75E-4876-92AD-ED29DE1BF89D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68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572560" cy="1566882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/>
              <a:t>Минимальный (восстановительный) потребительский бюджет</a:t>
            </a:r>
            <a:endParaRPr lang="ru-RU" sz="3200" b="1" dirty="0"/>
          </a:p>
        </p:txBody>
      </p:sp>
      <p:sp>
        <p:nvSpPr>
          <p:cNvPr id="52229" name="Содержимое 2"/>
          <p:cNvSpPr>
            <a:spLocks noGrp="1"/>
          </p:cNvSpPr>
          <p:nvPr>
            <p:ph idx="1"/>
          </p:nvPr>
        </p:nvSpPr>
        <p:spPr>
          <a:xfrm>
            <a:off x="428625" y="2643188"/>
            <a:ext cx="8229600" cy="3786187"/>
          </a:xfrm>
        </p:spPr>
        <p:txBody>
          <a:bodyPr/>
          <a:lstStyle/>
          <a:p>
            <a:pPr algn="ctr" eaLnBrk="1" hangingPunct="1"/>
            <a:r>
              <a:rPr lang="ru-RU" smtClean="0"/>
              <a:t>Наборы продуктов питания;</a:t>
            </a:r>
          </a:p>
          <a:p>
            <a:pPr algn="ctr" eaLnBrk="1" hangingPunct="1"/>
            <a:r>
              <a:rPr lang="ru-RU" smtClean="0"/>
              <a:t>Наборы непродовольственных товаров;</a:t>
            </a:r>
          </a:p>
          <a:p>
            <a:pPr algn="ctr" eaLnBrk="1" hangingPunct="1"/>
            <a:r>
              <a:rPr lang="ru-RU" smtClean="0"/>
              <a:t>Наборы платных услуг;</a:t>
            </a:r>
          </a:p>
          <a:p>
            <a:pPr algn="ctr" eaLnBrk="1" hangingPunct="1">
              <a:buFont typeface="Georgia" pitchFamily="18" charset="0"/>
              <a:buNone/>
            </a:pPr>
            <a:r>
              <a:rPr lang="ru-RU" smtClean="0"/>
              <a:t>	</a:t>
            </a:r>
            <a:r>
              <a:rPr lang="ru-RU" sz="4000" smtClean="0"/>
              <a:t>+</a:t>
            </a:r>
          </a:p>
          <a:p>
            <a:pPr algn="ctr" eaLnBrk="1" hangingPunct="1">
              <a:buFont typeface="Georgia" pitchFamily="18" charset="0"/>
              <a:buNone/>
            </a:pPr>
            <a:r>
              <a:rPr lang="ru-RU" smtClean="0"/>
              <a:t>Расходы на обязательные платежи и сборы	Расходы страхового характера	</a:t>
            </a:r>
          </a:p>
          <a:p>
            <a:pPr algn="ctr" eaLnBrk="1" hangingPunct="1">
              <a:buFont typeface="Georgia" pitchFamily="18" charset="0"/>
              <a:buNone/>
            </a:pPr>
            <a:r>
              <a:rPr lang="ru-RU" smtClean="0"/>
              <a:t>	Расходы на формирование сбережений</a:t>
            </a:r>
          </a:p>
        </p:txBody>
      </p:sp>
      <p:sp>
        <p:nvSpPr>
          <p:cNvPr id="49158" name="Номер слайда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EA87499-BBEB-4008-A087-4023FA20E63E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69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357290" y="2285992"/>
            <a:ext cx="6858047" cy="22860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Факторы, </a:t>
            </a:r>
            <a:r>
              <a:rPr lang="ru-RU" sz="3200" b="1" dirty="0" smtClean="0">
                <a:solidFill>
                  <a:schemeClr val="tx1"/>
                </a:solidFill>
              </a:rPr>
              <a:t>образующие «вознаграждение за труд»,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>
                <a:solidFill>
                  <a:srgbClr val="FF0000"/>
                </a:solidFill>
              </a:rPr>
              <a:t>размер </a:t>
            </a:r>
            <a:r>
              <a:rPr lang="ru-RU" sz="3200" b="1" dirty="0" smtClean="0">
                <a:solidFill>
                  <a:srgbClr val="FF0000"/>
                </a:solidFill>
              </a:rPr>
              <a:t>оклада</a:t>
            </a:r>
            <a:r>
              <a:rPr lang="ru-RU" sz="3200" b="1" dirty="0">
                <a:solidFill>
                  <a:srgbClr val="FF0000"/>
                </a:solidFill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</a:rPr>
              <a:t>ставки зарплаты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868" y="500042"/>
            <a:ext cx="2428892" cy="135732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Квалификация работника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71868" y="5143512"/>
            <a:ext cx="2428892" cy="142876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Сложность выполняемой работы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28596" y="5214950"/>
            <a:ext cx="2428892" cy="13430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Качество выполняемой работы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572264" y="5143512"/>
            <a:ext cx="2357454" cy="142876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Количество выполняемой работы</a:t>
            </a:r>
          </a:p>
        </p:txBody>
      </p:sp>
      <p:cxnSp>
        <p:nvCxnSpPr>
          <p:cNvPr id="10" name="Прямая со стрелкой 9"/>
          <p:cNvCxnSpPr>
            <a:endCxn id="4" idx="0"/>
          </p:cNvCxnSpPr>
          <p:nvPr/>
        </p:nvCxnSpPr>
        <p:spPr>
          <a:xfrm>
            <a:off x="4786314" y="1857375"/>
            <a:ext cx="0" cy="4286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endCxn id="4" idx="2"/>
          </p:cNvCxnSpPr>
          <p:nvPr/>
        </p:nvCxnSpPr>
        <p:spPr>
          <a:xfrm flipV="1">
            <a:off x="1643063" y="4572008"/>
            <a:ext cx="3143251" cy="6429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endCxn id="4" idx="2"/>
          </p:cNvCxnSpPr>
          <p:nvPr/>
        </p:nvCxnSpPr>
        <p:spPr>
          <a:xfrm flipH="1" flipV="1">
            <a:off x="4786314" y="4572008"/>
            <a:ext cx="2965450" cy="5714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82" name="Номер слайда 11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E88ECFE-4CF5-45EE-BF7D-5D9AB98D39C3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>
              <a:solidFill>
                <a:srgbClr val="FFFFFF"/>
              </a:solidFill>
            </a:endParaRPr>
          </a:p>
        </p:txBody>
      </p:sp>
      <p:cxnSp>
        <p:nvCxnSpPr>
          <p:cNvPr id="23" name="Прямая со стрелкой 22"/>
          <p:cNvCxnSpPr>
            <a:endCxn id="4" idx="2"/>
          </p:cNvCxnSpPr>
          <p:nvPr/>
        </p:nvCxnSpPr>
        <p:spPr>
          <a:xfrm flipV="1">
            <a:off x="4786314" y="4572008"/>
            <a:ext cx="0" cy="5714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85794"/>
            <a:ext cx="8229600" cy="1066800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Позиция ФНПР (2)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2286000"/>
            <a:ext cx="8715375" cy="3840163"/>
          </a:xfrm>
        </p:spPr>
        <p:txBody>
          <a:bodyPr>
            <a:normAutofit lnSpcReduction="10000"/>
          </a:bodyPr>
          <a:lstStyle/>
          <a:p>
            <a:pPr marL="365760" indent="-256032"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b="1" dirty="0" smtClean="0"/>
              <a:t>Восстановительная корзина + налоги + страховые расходы + сбережения </a:t>
            </a:r>
          </a:p>
          <a:p>
            <a:pPr marL="365760" indent="-256032"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4000" b="1" dirty="0" smtClean="0"/>
              <a:t>	=</a:t>
            </a:r>
          </a:p>
          <a:p>
            <a:pPr marL="365760" indent="-256032"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b="1" dirty="0" smtClean="0"/>
              <a:t>Минимальный (восстановительный) потребительский бюджет </a:t>
            </a:r>
          </a:p>
          <a:p>
            <a:pPr marL="365760" indent="-256032"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b="1" dirty="0" smtClean="0"/>
              <a:t>	</a:t>
            </a:r>
            <a:r>
              <a:rPr lang="ru-RU" sz="4000" b="1" dirty="0" smtClean="0"/>
              <a:t>=</a:t>
            </a:r>
          </a:p>
          <a:p>
            <a:pPr marL="365760" indent="-256032"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b="1" dirty="0" smtClean="0"/>
              <a:t>Минимальный размер оплаты труда (МРОТ)</a:t>
            </a:r>
            <a:endParaRPr lang="ru-RU" b="1" dirty="0"/>
          </a:p>
        </p:txBody>
      </p:sp>
      <p:sp>
        <p:nvSpPr>
          <p:cNvPr id="50182" name="Номер слайда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2C10C1-3B55-4F3D-8F03-9DB291D2815A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70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85794"/>
            <a:ext cx="8229600" cy="1066800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Позиция ФНПР (3)</a:t>
            </a:r>
            <a:endParaRPr lang="ru-RU" b="1" dirty="0"/>
          </a:p>
        </p:txBody>
      </p:sp>
      <p:sp>
        <p:nvSpPr>
          <p:cNvPr id="54277" name="Содержимое 2"/>
          <p:cNvSpPr>
            <a:spLocks noGrp="1"/>
          </p:cNvSpPr>
          <p:nvPr>
            <p:ph idx="1"/>
          </p:nvPr>
        </p:nvSpPr>
        <p:spPr>
          <a:xfrm>
            <a:off x="214313" y="2060575"/>
            <a:ext cx="8715375" cy="4537075"/>
          </a:xfrm>
        </p:spPr>
        <p:txBody>
          <a:bodyPr/>
          <a:lstStyle/>
          <a:p>
            <a:pPr algn="ctr" eaLnBrk="1" hangingPunct="1"/>
            <a:r>
              <a:rPr lang="ru-RU" b="1" smtClean="0"/>
              <a:t>Действующая потребительская корзина + налоги</a:t>
            </a:r>
          </a:p>
          <a:p>
            <a:pPr algn="ctr" eaLnBrk="1" hangingPunct="1">
              <a:buFont typeface="Georgia" pitchFamily="18" charset="0"/>
              <a:buNone/>
            </a:pPr>
            <a:r>
              <a:rPr lang="ru-RU" sz="4000" b="1" smtClean="0"/>
              <a:t>	=</a:t>
            </a:r>
          </a:p>
          <a:p>
            <a:pPr algn="ctr" eaLnBrk="1" hangingPunct="1"/>
            <a:r>
              <a:rPr lang="ru-RU" b="1" smtClean="0"/>
              <a:t>Прожиточный минимум </a:t>
            </a:r>
          </a:p>
          <a:p>
            <a:pPr algn="ctr" eaLnBrk="1" hangingPunct="1">
              <a:buFont typeface="Georgia" pitchFamily="18" charset="0"/>
              <a:buNone/>
            </a:pPr>
            <a:r>
              <a:rPr lang="ru-RU" b="1" smtClean="0"/>
              <a:t>(пенсионера, ребёнка и других категорий)</a:t>
            </a:r>
          </a:p>
          <a:p>
            <a:pPr algn="ctr" eaLnBrk="1" hangingPunct="1">
              <a:buFont typeface="Georgia" pitchFamily="18" charset="0"/>
              <a:buNone/>
            </a:pPr>
            <a:r>
              <a:rPr lang="ru-RU" b="1" smtClean="0"/>
              <a:t>	</a:t>
            </a:r>
            <a:r>
              <a:rPr lang="ru-RU" sz="4000" b="1" smtClean="0"/>
              <a:t>=</a:t>
            </a:r>
          </a:p>
          <a:p>
            <a:pPr algn="ctr" eaLnBrk="1" hangingPunct="1"/>
            <a:r>
              <a:rPr lang="ru-RU" b="1" smtClean="0"/>
              <a:t>Порог бедности и база для установления размеров </a:t>
            </a:r>
            <a:r>
              <a:rPr lang="ru-RU" b="1" u="sng" smtClean="0"/>
              <a:t>социальных пособий не страховой природы</a:t>
            </a:r>
          </a:p>
        </p:txBody>
      </p:sp>
      <p:sp>
        <p:nvSpPr>
          <p:cNvPr id="51206" name="Номер слайда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56D7DF-281E-4899-8D20-C6E48D784E3C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71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85794"/>
            <a:ext cx="8229600" cy="5235494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Экспертами ФНПР совместно с научным сообществом в конце 2011 года были разработаны минимальные (восстановительные) потребительские бюджеты для мужчин и женщин, работающих в нетяжелых условиях труда 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52229" name="Номер слайда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B5895F-DE7A-4670-BB5C-CE56269838C3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72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476672"/>
            <a:ext cx="8713788" cy="113940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Сравнительная таблица прожиточного минимума и минимальных (восстановительных) потребительских бюджетов для трудоспособного населения  (руб. в месяц на 1 человека)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 01.01.2012 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63" y="1785938"/>
          <a:ext cx="8104385" cy="4688205"/>
        </p:xfrm>
        <a:graphic>
          <a:graphicData uri="http://schemas.openxmlformats.org/drawingml/2006/table">
            <a:tbl>
              <a:tblPr/>
              <a:tblGrid>
                <a:gridCol w="2834492"/>
                <a:gridCol w="1136025"/>
                <a:gridCol w="1282669"/>
                <a:gridCol w="1411039"/>
                <a:gridCol w="1440160"/>
              </a:tblGrid>
              <a:tr h="4572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статей</a:t>
                      </a:r>
                    </a:p>
                  </a:txBody>
                  <a:tcPr marL="59902" marR="599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Прожиточный минимум, действовавший до 2013 года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902" marR="599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Минимальный (восстановительный) потребительский бюджет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902" marR="599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59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мужчины</a:t>
                      </a:r>
                    </a:p>
                  </a:txBody>
                  <a:tcPr marL="59902" marR="599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женщины</a:t>
                      </a:r>
                    </a:p>
                  </a:txBody>
                  <a:tcPr marL="59902" marR="599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мужчины, занятые не тяжелым трудом</a:t>
                      </a:r>
                    </a:p>
                  </a:txBody>
                  <a:tcPr marL="59902" marR="599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женщины, занятые не тяжелым трудом</a:t>
                      </a:r>
                    </a:p>
                  </a:txBody>
                  <a:tcPr marL="59902" marR="599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Величина бюджета</a:t>
                      </a:r>
                    </a:p>
                  </a:txBody>
                  <a:tcPr marL="59902" marR="599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7131</a:t>
                      </a:r>
                    </a:p>
                  </a:txBody>
                  <a:tcPr marL="59902" marR="5990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6733</a:t>
                      </a:r>
                    </a:p>
                  </a:txBody>
                  <a:tcPr marL="59902" marR="5990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23917</a:t>
                      </a:r>
                    </a:p>
                  </a:txBody>
                  <a:tcPr marL="59902" marR="5990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24209</a:t>
                      </a:r>
                    </a:p>
                  </a:txBody>
                  <a:tcPr marL="59902" marR="5990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</a:p>
                  </a:txBody>
                  <a:tcPr marL="59902" marR="5990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902" marR="599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902" marR="599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902" marR="599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902" marR="599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стоимость потребительской корзины- всего</a:t>
                      </a:r>
                    </a:p>
                  </a:txBody>
                  <a:tcPr marL="59902" marR="5990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6391</a:t>
                      </a:r>
                    </a:p>
                  </a:txBody>
                  <a:tcPr marL="59902" marR="5990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6039</a:t>
                      </a:r>
                    </a:p>
                  </a:txBody>
                  <a:tcPr marL="59902" marR="5990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19902</a:t>
                      </a:r>
                    </a:p>
                  </a:txBody>
                  <a:tcPr marL="59902" marR="5990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20148</a:t>
                      </a:r>
                    </a:p>
                  </a:txBody>
                  <a:tcPr marL="59902" marR="5990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</a:p>
                  </a:txBody>
                  <a:tcPr marL="59902" marR="5990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902" marR="599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902" marR="599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902" marR="599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902" marR="599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1428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продукты питания</a:t>
                      </a:r>
                    </a:p>
                  </a:txBody>
                  <a:tcPr marL="59902" marR="5990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2846</a:t>
                      </a:r>
                    </a:p>
                  </a:txBody>
                  <a:tcPr marL="59902" marR="5990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2313</a:t>
                      </a:r>
                    </a:p>
                  </a:txBody>
                  <a:tcPr marL="59902" marR="5990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5845</a:t>
                      </a:r>
                    </a:p>
                  </a:txBody>
                  <a:tcPr marL="59902" marR="5990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5397</a:t>
                      </a:r>
                    </a:p>
                  </a:txBody>
                  <a:tcPr marL="59902" marR="5990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1428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непродовольственные товары</a:t>
                      </a:r>
                    </a:p>
                  </a:txBody>
                  <a:tcPr marL="59902" marR="5990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870</a:t>
                      </a:r>
                    </a:p>
                  </a:txBody>
                  <a:tcPr marL="59902" marR="5990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997</a:t>
                      </a:r>
                    </a:p>
                  </a:txBody>
                  <a:tcPr marL="59902" marR="5990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2352</a:t>
                      </a:r>
                    </a:p>
                  </a:txBody>
                  <a:tcPr marL="59902" marR="5990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3026</a:t>
                      </a:r>
                    </a:p>
                  </a:txBody>
                  <a:tcPr marL="59902" marR="5990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1428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услуги</a:t>
                      </a:r>
                    </a:p>
                  </a:txBody>
                  <a:tcPr marL="59902" marR="5990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2675</a:t>
                      </a:r>
                    </a:p>
                  </a:txBody>
                  <a:tcPr marL="59902" marR="5990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2729</a:t>
                      </a:r>
                    </a:p>
                  </a:txBody>
                  <a:tcPr marL="59902" marR="5990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11705</a:t>
                      </a:r>
                    </a:p>
                  </a:txBody>
                  <a:tcPr marL="59902" marR="5990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11725</a:t>
                      </a:r>
                    </a:p>
                  </a:txBody>
                  <a:tcPr marL="59902" marR="5990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 страхового характера</a:t>
                      </a:r>
                    </a:p>
                  </a:txBody>
                  <a:tcPr marL="59902" marR="599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9902" marR="5990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9902" marR="5990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417</a:t>
                      </a:r>
                    </a:p>
                  </a:txBody>
                  <a:tcPr marL="59902" marR="599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417</a:t>
                      </a:r>
                    </a:p>
                  </a:txBody>
                  <a:tcPr marL="59902" marR="599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 по обязательным платежам и сборам</a:t>
                      </a:r>
                    </a:p>
                  </a:txBody>
                  <a:tcPr marL="59902" marR="599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740</a:t>
                      </a:r>
                    </a:p>
                  </a:txBody>
                  <a:tcPr marL="59902" marR="5990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694</a:t>
                      </a:r>
                    </a:p>
                  </a:txBody>
                  <a:tcPr marL="59902" marR="5990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2459</a:t>
                      </a:r>
                    </a:p>
                  </a:txBody>
                  <a:tcPr marL="59902" marR="5990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2491</a:t>
                      </a:r>
                    </a:p>
                  </a:txBody>
                  <a:tcPr marL="59902" marR="5990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 на формирование сбережений</a:t>
                      </a:r>
                    </a:p>
                  </a:txBody>
                  <a:tcPr marL="59902" marR="599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9902" marR="5990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9902" marR="5990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1139</a:t>
                      </a:r>
                    </a:p>
                  </a:txBody>
                  <a:tcPr marL="59902" marR="5990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1153</a:t>
                      </a:r>
                    </a:p>
                  </a:txBody>
                  <a:tcPr marL="59902" marR="5990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340" name="Номер слайда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776A96-081F-45F5-B2F3-C49A166D5695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73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571504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Наборы продуктов питания, кг </a:t>
            </a:r>
            <a:endParaRPr lang="ru-RU" sz="2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000108"/>
          <a:ext cx="8501122" cy="5688189"/>
        </p:xfrm>
        <a:graphic>
          <a:graphicData uri="http://schemas.openxmlformats.org/drawingml/2006/table">
            <a:tbl>
              <a:tblPr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786082"/>
                <a:gridCol w="1928826"/>
                <a:gridCol w="1785950"/>
                <a:gridCol w="2000264"/>
              </a:tblGrid>
              <a:tr h="41059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Наименование продуктов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Минимальный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</a:rPr>
                        <a:t>набор (</a:t>
                      </a:r>
                      <a:r>
                        <a:rPr lang="ru-RU" sz="1400" b="1" dirty="0" err="1" smtClean="0">
                          <a:latin typeface="Times New Roman"/>
                          <a:ea typeface="Times New Roman"/>
                        </a:rPr>
                        <a:t>действоваший</a:t>
                      </a:r>
                      <a:r>
                        <a:rPr lang="ru-RU" sz="1400" b="1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</a:rPr>
                        <a:t>до 2013 г.)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</a:rPr>
                        <a:t>Минимальный набор действующий 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</a:rPr>
                        <a:t>Восстановительный   набор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E0E0E0"/>
                    </a:solidFill>
                  </a:tcPr>
                </a:tc>
              </a:tr>
              <a:tr h="4133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Трудоспособное население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E6E6E6"/>
                    </a:solidFill>
                  </a:tcPr>
                </a:tc>
              </a:tr>
              <a:tr h="302197">
                <a:tc>
                  <a:txBody>
                    <a:bodyPr/>
                    <a:lstStyle/>
                    <a:p>
                      <a:pPr marL="71755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Хлебные продукты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133,7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7215" marR="672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126,5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120,2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02197">
                <a:tc>
                  <a:txBody>
                    <a:bodyPr/>
                    <a:lstStyle/>
                    <a:p>
                      <a:pPr marL="71755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Картофель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107,6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7215" marR="672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100,4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103,0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35774">
                <a:tc>
                  <a:txBody>
                    <a:bodyPr/>
                    <a:lstStyle/>
                    <a:p>
                      <a:pPr marL="71755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Овощи и бахчевые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97,0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7215" marR="672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114,6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126,0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35774">
                <a:tc>
                  <a:txBody>
                    <a:bodyPr/>
                    <a:lstStyle/>
                    <a:p>
                      <a:pPr marL="71755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Фрукты свежие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23,0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7215" marR="672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33CC"/>
                          </a:solidFill>
                          <a:latin typeface="Times New Roman"/>
                          <a:ea typeface="Times New Roman"/>
                        </a:rPr>
                        <a:t>60,0</a:t>
                      </a:r>
                      <a:endParaRPr lang="ru-RU" sz="2000" b="1" dirty="0">
                        <a:solidFill>
                          <a:srgbClr val="FF33CC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61,0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55362">
                <a:tc>
                  <a:txBody>
                    <a:bodyPr/>
                    <a:lstStyle/>
                    <a:p>
                      <a:pPr marL="71755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Сахар и кондитерские изделия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22,2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7215" marR="672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33CC"/>
                          </a:solidFill>
                          <a:latin typeface="Times New Roman"/>
                          <a:ea typeface="Times New Roman"/>
                        </a:rPr>
                        <a:t>23,8</a:t>
                      </a:r>
                      <a:endParaRPr lang="ru-RU" sz="2000" b="1" dirty="0">
                        <a:solidFill>
                          <a:srgbClr val="FF33CC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24,0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35774">
                <a:tc>
                  <a:txBody>
                    <a:bodyPr/>
                    <a:lstStyle/>
                    <a:p>
                      <a:pPr marL="71755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Мясопродукты,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всего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37,2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7215" marR="672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33CC"/>
                          </a:solidFill>
                          <a:latin typeface="Times New Roman"/>
                          <a:ea typeface="Times New Roman"/>
                        </a:rPr>
                        <a:t>58,6</a:t>
                      </a:r>
                      <a:endParaRPr lang="ru-RU" sz="2000" b="1" dirty="0">
                        <a:solidFill>
                          <a:srgbClr val="FF33CC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59,3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35774">
                <a:tc>
                  <a:txBody>
                    <a:bodyPr/>
                    <a:lstStyle/>
                    <a:p>
                      <a:pPr marL="71755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Рыбопродукты,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всего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16,0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7215" marR="672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33CC"/>
                          </a:solidFill>
                          <a:latin typeface="Times New Roman"/>
                          <a:ea typeface="Times New Roman"/>
                        </a:rPr>
                        <a:t>18,5</a:t>
                      </a:r>
                      <a:endParaRPr lang="ru-RU" sz="2000" b="1" dirty="0">
                        <a:solidFill>
                          <a:srgbClr val="FF33CC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17,0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35774">
                <a:tc>
                  <a:txBody>
                    <a:bodyPr/>
                    <a:lstStyle/>
                    <a:p>
                      <a:pPr marL="71755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Молоко и молокопродукты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238,2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7215" marR="672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33CC"/>
                          </a:solidFill>
                          <a:latin typeface="Times New Roman"/>
                          <a:ea typeface="Times New Roman"/>
                        </a:rPr>
                        <a:t>290,0</a:t>
                      </a:r>
                      <a:endParaRPr lang="ru-RU" sz="2000" b="1" dirty="0">
                        <a:solidFill>
                          <a:srgbClr val="FF33CC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273,0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35774">
                <a:tc>
                  <a:txBody>
                    <a:bodyPr/>
                    <a:lstStyle/>
                    <a:p>
                      <a:pPr marL="71755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Яйца (штук)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200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7215" marR="672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210,0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229,0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87002">
                <a:tc>
                  <a:txBody>
                    <a:bodyPr/>
                    <a:lstStyle/>
                    <a:p>
                      <a:pPr marL="71755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Масло растительное, маргарин и другие жиры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13,8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7215" marR="672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11,0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12,0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02197">
                <a:tc>
                  <a:txBody>
                    <a:bodyPr/>
                    <a:lstStyle/>
                    <a:p>
                      <a:pPr marL="71755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Прочие продукты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4,9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7215" marR="672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4,9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7,98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443903">
                <a:tc>
                  <a:txBody>
                    <a:bodyPr/>
                    <a:lstStyle/>
                    <a:p>
                      <a:pPr marL="71755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Питание вне дома (число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посещений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столовой в месяц)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7215" marR="672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59262">
                <a:tc>
                  <a:txBody>
                    <a:bodyPr/>
                    <a:lstStyle/>
                    <a:p>
                      <a:pPr marL="71755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Энергетическая ценность, ккал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2418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2487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2501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066800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Расходы на питание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500"/>
            <a:ext cx="8229600" cy="4714875"/>
          </a:xfrm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sz="400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4000" dirty="0" smtClean="0"/>
              <a:t>Расходы на питание </a:t>
            </a:r>
            <a:r>
              <a:rPr lang="ru-RU" sz="4000" u="sng" dirty="0" smtClean="0"/>
              <a:t>с учетом питания вне дома</a:t>
            </a:r>
            <a:r>
              <a:rPr lang="ru-RU" sz="4000" dirty="0" smtClean="0"/>
              <a:t> в составе минимального (восстановительного) потребительского бюджета выше уровня аналогичной статьи в ПМ более чем в 2 раза.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066800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Продукты питания</a:t>
            </a:r>
            <a:endParaRPr lang="ru-RU" b="1" dirty="0"/>
          </a:p>
        </p:txBody>
      </p:sp>
      <p:sp>
        <p:nvSpPr>
          <p:cNvPr id="59397" name="Содержимое 2"/>
          <p:cNvSpPr>
            <a:spLocks noGrp="1"/>
          </p:cNvSpPr>
          <p:nvPr>
            <p:ph idx="1"/>
          </p:nvPr>
        </p:nvSpPr>
        <p:spPr>
          <a:xfrm>
            <a:off x="457200" y="2143125"/>
            <a:ext cx="8229600" cy="4430713"/>
          </a:xfrm>
        </p:spPr>
        <p:txBody>
          <a:bodyPr/>
          <a:lstStyle/>
          <a:p>
            <a:pPr eaLnBrk="1" hangingPunct="1"/>
            <a:r>
              <a:rPr lang="ru-RU" sz="2400" smtClean="0"/>
              <a:t>Существенных различий в структуре продуктов питания, особенно в действующей потребительской корзине, по сравнению с восстановительной – нет. </a:t>
            </a:r>
          </a:p>
          <a:p>
            <a:pPr eaLnBrk="1" hangingPunct="1">
              <a:buFont typeface="Georgia" pitchFamily="18" charset="0"/>
              <a:buNone/>
            </a:pPr>
            <a:endParaRPr lang="ru-RU" sz="2400" smtClean="0"/>
          </a:p>
          <a:p>
            <a:pPr eaLnBrk="1" hangingPunct="1"/>
            <a:r>
              <a:rPr lang="ru-RU" sz="2400" smtClean="0"/>
              <a:t>Увеличение стоимости продуктового набора в восстановительной корзине произошло за счет включения продуктов, не входящих в минимальный набор: </a:t>
            </a:r>
            <a:r>
              <a:rPr lang="ru-RU" sz="2400" u="sng" smtClean="0"/>
              <a:t>колбасных изделий, копченостей, кофе, какао,</a:t>
            </a:r>
            <a:r>
              <a:rPr lang="ru-RU" sz="2400" smtClean="0"/>
              <a:t> а также за счёт </a:t>
            </a:r>
            <a:r>
              <a:rPr lang="ru-RU" sz="2400" u="sng" smtClean="0"/>
              <a:t>улучшения их качества </a:t>
            </a:r>
            <a:r>
              <a:rPr lang="ru-RU" sz="2400" smtClean="0"/>
              <a:t>и расходов на </a:t>
            </a:r>
            <a:r>
              <a:rPr lang="ru-RU" sz="2400" u="sng" smtClean="0"/>
              <a:t>питание вне дома.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229600" cy="1000132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500" b="1" dirty="0" smtClean="0">
                <a:latin typeface="Arial" pitchFamily="34" charset="0"/>
                <a:cs typeface="Arial" pitchFamily="34" charset="0"/>
              </a:rPr>
              <a:t>Расходы на продукты питания по данным Росстата</a:t>
            </a:r>
            <a:endParaRPr lang="ru-RU" sz="3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421" name="Содержимое 2"/>
          <p:cNvSpPr>
            <a:spLocks noGrp="1"/>
          </p:cNvSpPr>
          <p:nvPr>
            <p:ph idx="1"/>
          </p:nvPr>
        </p:nvSpPr>
        <p:spPr>
          <a:xfrm>
            <a:off x="285750" y="1571624"/>
            <a:ext cx="8572500" cy="5000647"/>
          </a:xfrm>
        </p:spPr>
        <p:txBody>
          <a:bodyPr/>
          <a:lstStyle/>
          <a:p>
            <a:pPr algn="ctr" eaLnBrk="1" hangingPunct="1">
              <a:buNone/>
            </a:pPr>
            <a:r>
              <a:rPr lang="ru-RU" sz="2400" b="1" dirty="0" smtClean="0"/>
              <a:t>Чем выше доходы, тем меньше расходов на питание!</a:t>
            </a:r>
          </a:p>
          <a:p>
            <a:pPr eaLnBrk="1" hangingPunct="1"/>
            <a:r>
              <a:rPr lang="ru-RU" sz="2300" dirty="0" smtClean="0"/>
              <a:t>В среднем расходы на питание в семьях занимают около 30%. В зависимости от доходов эта цифра существенно меняется:</a:t>
            </a:r>
          </a:p>
          <a:p>
            <a:pPr eaLnBrk="1" hangingPunct="1">
              <a:buFont typeface="Georgia" pitchFamily="18" charset="0"/>
              <a:buNone/>
            </a:pPr>
            <a:r>
              <a:rPr lang="ru-RU" sz="2300" dirty="0" smtClean="0"/>
              <a:t>-в 1-6 </a:t>
            </a:r>
            <a:r>
              <a:rPr lang="ru-RU" sz="2300" u="sng" dirty="0" err="1" smtClean="0"/>
              <a:t>децильных</a:t>
            </a:r>
            <a:r>
              <a:rPr lang="ru-RU" sz="2300" dirty="0" smtClean="0"/>
              <a:t> доходных группах на покупку продовольственных продуктов, тратится </a:t>
            </a:r>
          </a:p>
          <a:p>
            <a:pPr eaLnBrk="1" hangingPunct="1">
              <a:buFont typeface="Georgia" pitchFamily="18" charset="0"/>
              <a:buNone/>
            </a:pPr>
            <a:r>
              <a:rPr lang="ru-RU" sz="2300" b="1" dirty="0" smtClean="0"/>
              <a:t>	от 46% </a:t>
            </a:r>
            <a:r>
              <a:rPr lang="ru-RU" sz="2300" dirty="0" smtClean="0"/>
              <a:t>(первая группа) до 36% (шестая группа); </a:t>
            </a:r>
          </a:p>
          <a:p>
            <a:pPr eaLnBrk="1" hangingPunct="1">
              <a:buFont typeface="Georgia" pitchFamily="18" charset="0"/>
              <a:buNone/>
            </a:pPr>
            <a:r>
              <a:rPr lang="ru-RU" sz="2300" dirty="0" smtClean="0"/>
              <a:t>-в седьмой группе – 31%, </a:t>
            </a:r>
          </a:p>
          <a:p>
            <a:pPr eaLnBrk="1" hangingPunct="1">
              <a:buFont typeface="Georgia" pitchFamily="18" charset="0"/>
              <a:buNone/>
            </a:pPr>
            <a:r>
              <a:rPr lang="ru-RU" sz="2300" dirty="0" smtClean="0"/>
              <a:t>-восьмой – 28%, </a:t>
            </a:r>
          </a:p>
          <a:p>
            <a:pPr eaLnBrk="1" hangingPunct="1">
              <a:buFont typeface="Georgia" pitchFamily="18" charset="0"/>
              <a:buNone/>
            </a:pPr>
            <a:r>
              <a:rPr lang="ru-RU" sz="2300" dirty="0" smtClean="0"/>
              <a:t>-девятой – 25% и </a:t>
            </a:r>
          </a:p>
          <a:p>
            <a:pPr eaLnBrk="1" hangingPunct="1">
              <a:buFont typeface="Georgia" pitchFamily="18" charset="0"/>
              <a:buNone/>
            </a:pPr>
            <a:r>
              <a:rPr lang="ru-RU" sz="2300" dirty="0" smtClean="0"/>
              <a:t>-десятой – </a:t>
            </a:r>
            <a:r>
              <a:rPr lang="ru-RU" sz="2300" b="1" dirty="0" smtClean="0"/>
              <a:t>18%</a:t>
            </a:r>
            <a:r>
              <a:rPr lang="ru-RU" sz="2300" dirty="0" smtClean="0"/>
              <a:t> всех потребительских расходов хозяйства.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428760"/>
          </a:xfr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500" b="1" dirty="0" smtClean="0">
                <a:latin typeface="Arial" pitchFamily="34" charset="0"/>
                <a:cs typeface="Arial" pitchFamily="34" charset="0"/>
              </a:rPr>
              <a:t>Расходы на непродовольственные товары по данным Росстата</a:t>
            </a:r>
            <a:endParaRPr lang="ru-RU" sz="3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50" y="2071688"/>
            <a:ext cx="8572500" cy="4525962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smtClean="0"/>
              <a:t> </a:t>
            </a:r>
            <a:r>
              <a:rPr lang="ru-RU" b="1" dirty="0" smtClean="0"/>
              <a:t>Чем выше доходы, тем выше расходы на непродовольственные товары</a:t>
            </a:r>
            <a:r>
              <a:rPr lang="ru-RU" dirty="0" smtClean="0"/>
              <a:t>: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ru-RU" dirty="0" smtClean="0"/>
              <a:t>1-5 </a:t>
            </a:r>
            <a:r>
              <a:rPr lang="ru-RU" dirty="0" err="1" smtClean="0"/>
              <a:t>децильные</a:t>
            </a:r>
            <a:r>
              <a:rPr lang="ru-RU" dirty="0" smtClean="0"/>
              <a:t> группы – </a:t>
            </a:r>
            <a:r>
              <a:rPr lang="ru-RU" b="1" dirty="0" smtClean="0"/>
              <a:t>от 23% до 30%;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ru-RU" dirty="0" smtClean="0"/>
              <a:t>Шестая </a:t>
            </a:r>
            <a:r>
              <a:rPr lang="ru-RU" dirty="0" err="1" smtClean="0"/>
              <a:t>децильная</a:t>
            </a:r>
            <a:r>
              <a:rPr lang="ru-RU" dirty="0" smtClean="0"/>
              <a:t> группа – </a:t>
            </a:r>
            <a:r>
              <a:rPr lang="ru-RU" b="1" dirty="0" smtClean="0"/>
              <a:t>более 33%;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ru-RU" dirty="0" smtClean="0"/>
              <a:t>Седьмая и восьмая – </a:t>
            </a:r>
            <a:r>
              <a:rPr lang="ru-RU" b="1" dirty="0" smtClean="0"/>
              <a:t>37%;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ru-RU" dirty="0" smtClean="0"/>
              <a:t>Девятая – </a:t>
            </a:r>
            <a:r>
              <a:rPr lang="ru-RU" b="1" dirty="0" smtClean="0"/>
              <a:t>40%;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ru-RU" dirty="0" smtClean="0"/>
              <a:t>Десятая – </a:t>
            </a:r>
            <a:r>
              <a:rPr lang="ru-RU" b="1" dirty="0" smtClean="0"/>
              <a:t>53%.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2500" b="1" u="sng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500" b="1" u="sng" dirty="0" smtClean="0"/>
              <a:t>Такая же тенденция наблюдается в структуре расходов домохозяйств на услуги.</a:t>
            </a:r>
            <a:endParaRPr lang="ru-RU" sz="2500" b="1" u="sng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571504"/>
          </a:xfr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000" b="1" dirty="0" smtClean="0"/>
              <a:t>Непродовольственные товары для ТН (шт./год)</a:t>
            </a:r>
            <a:endParaRPr lang="ru-RU" sz="30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500" y="857250"/>
          <a:ext cx="8001000" cy="5816601"/>
        </p:xfrm>
        <a:graphic>
          <a:graphicData uri="http://schemas.openxmlformats.org/drawingml/2006/table">
            <a:tbl>
              <a:tblPr/>
              <a:tblGrid>
                <a:gridCol w="3040063"/>
                <a:gridCol w="1171575"/>
                <a:gridCol w="1362075"/>
                <a:gridCol w="1400175"/>
                <a:gridCol w="1027112"/>
              </a:tblGrid>
              <a:tr h="3556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товаров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750" marR="547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Минимальный набор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750" marR="547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Восстановительный набор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750" marR="547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56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мужчины</a:t>
                      </a:r>
                    </a:p>
                  </a:txBody>
                  <a:tcPr marL="54750" marR="547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женщины</a:t>
                      </a:r>
                    </a:p>
                  </a:txBody>
                  <a:tcPr marL="54750" marR="547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мужчины</a:t>
                      </a:r>
                    </a:p>
                  </a:txBody>
                  <a:tcPr marL="54750" marR="547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женщины</a:t>
                      </a:r>
                    </a:p>
                  </a:txBody>
                  <a:tcPr marL="54750" marR="547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Товары индивидуального пользования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18,070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750" marR="547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16,596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750" marR="547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32,759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750" marR="547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45,684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750" marR="547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Верхняя пальтовая группа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0,379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0,411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0,917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1,000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Верхняя костюмно-платьевая группа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1,900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1,933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3,367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4,267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Белье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3,500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3,917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5,500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7,000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Чулочно-носочные изделия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7,000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3,000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8,000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16,000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Головные уборы и галантерейные изделия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0,881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1,113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0,583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0,667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Обувь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1,410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2,400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8,308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8,450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Письменные товары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3,000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3,000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2,917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5,133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Наручные часы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0,3000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0,3000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Мобильный телефон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0,167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0,167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Товары общесемейного пользования*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3,921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750" marR="547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3,921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750" marR="547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156,729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750" marR="547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156,729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750" marR="547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Постельное белье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2,081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2,081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3,034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3,034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Посуда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1,283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1,283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2,588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2,588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Бытовые приборы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0,216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0,216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5,563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5,563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Мебель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0,341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0,341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0,661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0,661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Хозяйственный инвентарь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3,667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3,667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Текстильные изделия и карниз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1,367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1,367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Изделия для ремонта жилья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2,500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2,500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Предметы для занятий спортом и туризма 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0,433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0,433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Печатные материалы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102,333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102,333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Предметы первой необходимости, санитарии и лекарства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10%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10%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34,583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34,583</a:t>
                      </a:r>
                    </a:p>
                  </a:txBody>
                  <a:tcPr marL="54750" marR="547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14414" y="428604"/>
            <a:ext cx="710200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Квалификация – 1    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500" y="1557338"/>
            <a:ext cx="8143875" cy="4751387"/>
          </a:xfrm>
          <a:prstGeom prst="rect">
            <a:avLst/>
          </a:prstGeom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5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dirty="0"/>
              <a:t>Определение  </a:t>
            </a:r>
            <a:r>
              <a:rPr lang="ru-RU" sz="2500" b="1" dirty="0"/>
              <a:t>квалификации работника </a:t>
            </a:r>
            <a:r>
              <a:rPr lang="ru-RU" sz="2500" dirty="0"/>
              <a:t>внесено в декабре 2012 года</a:t>
            </a:r>
            <a:r>
              <a:rPr lang="ru-RU" sz="2500" b="1" dirty="0"/>
              <a:t> </a:t>
            </a:r>
            <a:r>
              <a:rPr lang="ru-RU" sz="2500" dirty="0"/>
              <a:t>статьёй 195.1 в Трудовой кодекс РФ и звучит как – </a:t>
            </a:r>
            <a:r>
              <a:rPr lang="ru-RU" sz="2500" b="1" dirty="0"/>
              <a:t>уровень</a:t>
            </a:r>
            <a:r>
              <a:rPr lang="ru-RU" sz="2500" dirty="0"/>
              <a:t> знаний, умений, профессиональных навыков и опыта работы работника</a:t>
            </a:r>
            <a:r>
              <a:rPr lang="ru-RU" sz="2500" dirty="0" smtClean="0"/>
              <a:t>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/>
              <a:t>Определение ФНПР:</a:t>
            </a:r>
            <a:endParaRPr lang="ru-RU" sz="25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b="1" u="sng" dirty="0" smtClean="0"/>
              <a:t>КВАЛИФИКАЦИЯ </a:t>
            </a:r>
            <a:r>
              <a:rPr lang="ru-RU" sz="2700" b="1" u="sng" dirty="0"/>
              <a:t>работника </a:t>
            </a:r>
            <a:r>
              <a:rPr lang="ru-RU" sz="2700" dirty="0"/>
              <a:t>- это знания, умения, навыки, необходимые для выполнения конкретной </a:t>
            </a:r>
            <a:r>
              <a:rPr lang="ru-RU" sz="2700" u="sng" dirty="0"/>
              <a:t>трудовой функции </a:t>
            </a:r>
            <a:r>
              <a:rPr lang="ru-RU" sz="2700" dirty="0"/>
              <a:t>в рамках трудовой </a:t>
            </a:r>
            <a:r>
              <a:rPr lang="ru-RU" sz="2700" dirty="0" smtClean="0"/>
              <a:t>деятельности</a:t>
            </a:r>
            <a:endParaRPr lang="ru-RU" sz="27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000" dirty="0"/>
          </a:p>
        </p:txBody>
      </p:sp>
      <p:sp>
        <p:nvSpPr>
          <p:cNvPr id="12292" name="Номер слайда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A03812-9444-4703-B340-21F8D07587C1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571625"/>
            <a:ext cx="8964488" cy="4857750"/>
          </a:xfrm>
        </p:spPr>
        <p:txBody>
          <a:bodyPr>
            <a:normAutofit fontScale="77500" lnSpcReduction="20000"/>
          </a:bodyPr>
          <a:lstStyle/>
          <a:p>
            <a:pPr marL="88900" indent="92075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4000" dirty="0" smtClean="0"/>
              <a:t>Увеличение стоимости непродовольственных товаров в восстановительной потребительской корзине произошло </a:t>
            </a:r>
            <a:r>
              <a:rPr lang="ru-RU" sz="4000" b="1" dirty="0" smtClean="0">
                <a:solidFill>
                  <a:srgbClr val="FF0000"/>
                </a:solidFill>
              </a:rPr>
              <a:t>за счёт увеличения сроков износа одежды, включения в корзину таких необходимых товаров как наручные часы, мобильный телефон, товаров общесемейного пользования:</a:t>
            </a:r>
            <a:r>
              <a:rPr lang="ru-RU" sz="4000" dirty="0" smtClean="0"/>
              <a:t> хозяйственный инвентарь, текстильные изделия, карниз, изделия для ремонта жилья, предметы для занятий спортом и туризмом, печатные материалы</a:t>
            </a:r>
            <a:endParaRPr lang="ru-RU" sz="380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endParaRPr lang="ru-RU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Наборы платных услуг для трудоспособного населения</a:t>
            </a:r>
            <a:endParaRPr lang="ru-RU" sz="2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50" y="1571625"/>
            <a:ext cx="8572500" cy="4857750"/>
          </a:xfrm>
        </p:spPr>
        <p:txBody>
          <a:bodyPr>
            <a:normAutofit fontScale="475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4600" dirty="0" smtClean="0"/>
              <a:t>В восстановительную корзину минимального потребительского бюджета </a:t>
            </a:r>
            <a:r>
              <a:rPr lang="ru-RU" sz="4600" b="1" u="sng" dirty="0" smtClean="0"/>
              <a:t>были внесены следующие дополнительные услуги</a:t>
            </a:r>
            <a:r>
              <a:rPr lang="ru-RU" sz="4600" dirty="0" smtClean="0"/>
              <a:t>: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3800" b="1" u="sng" dirty="0" smtClean="0">
              <a:solidFill>
                <a:srgbClr val="FF0000"/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800" b="1" u="sng" dirty="0" smtClean="0">
                <a:solidFill>
                  <a:srgbClr val="FF0000"/>
                </a:solidFill>
              </a:rPr>
              <a:t>Услуги ЖКХ: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ru-RU" sz="3800" dirty="0" smtClean="0"/>
              <a:t>Содержание и ремонт жилья;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ru-RU" sz="3800" dirty="0" smtClean="0"/>
              <a:t>Вывоз мусора;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ru-RU" sz="3800" dirty="0" smtClean="0"/>
              <a:t>Радиоточка;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ru-RU" sz="3800" dirty="0" smtClean="0"/>
              <a:t>Антенна.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800" b="1" u="sng" dirty="0" smtClean="0">
                <a:solidFill>
                  <a:srgbClr val="FF0000"/>
                </a:solidFill>
              </a:rPr>
              <a:t>Транспортные услуги: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ru-RU" sz="3800" dirty="0" smtClean="0"/>
              <a:t>Пригородный и по России железный транспорт;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ru-RU" sz="3800" dirty="0" smtClean="0"/>
              <a:t>Авиационный транспорт.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800" b="1" u="sng" dirty="0" smtClean="0">
                <a:solidFill>
                  <a:srgbClr val="FF0000"/>
                </a:solidFill>
              </a:rPr>
              <a:t>Услуги рекреации (досуг и отдых);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800" b="1" u="sng" dirty="0" smtClean="0">
                <a:solidFill>
                  <a:srgbClr val="FF0000"/>
                </a:solidFill>
              </a:rPr>
              <a:t>Медицинские услуги;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800" b="1" u="sng" dirty="0" smtClean="0">
                <a:solidFill>
                  <a:srgbClr val="FF0000"/>
                </a:solidFill>
              </a:rPr>
              <a:t>Услуги связи;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800" b="1" u="sng" dirty="0" smtClean="0">
                <a:solidFill>
                  <a:srgbClr val="FF0000"/>
                </a:solidFill>
              </a:rPr>
              <a:t>Услуги правового характера;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800" b="1" u="sng" dirty="0" smtClean="0">
                <a:solidFill>
                  <a:srgbClr val="FF0000"/>
                </a:solidFill>
              </a:rPr>
              <a:t>Бытовые услуги </a:t>
            </a:r>
            <a:r>
              <a:rPr lang="ru-RU" sz="3800" dirty="0" smtClean="0"/>
              <a:t>(ремонт обуви, парикмахерская, химчистка и т.д.)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endParaRPr lang="ru-RU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Заголовок 1"/>
          <p:cNvSpPr>
            <a:spLocks noGrp="1"/>
          </p:cNvSpPr>
          <p:nvPr>
            <p:ph type="title"/>
          </p:nvPr>
        </p:nvSpPr>
        <p:spPr>
          <a:xfrm>
            <a:off x="428625" y="642938"/>
            <a:ext cx="8229600" cy="1066800"/>
          </a:xfrm>
        </p:spPr>
        <p:txBody>
          <a:bodyPr/>
          <a:lstStyle/>
          <a:p>
            <a:pPr algn="ctr" eaLnBrk="1" hangingPunct="1"/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Структура ПМ ТН и МПБ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3" y="1743076"/>
          <a:ext cx="8786873" cy="45124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62415"/>
                <a:gridCol w="2161453"/>
                <a:gridCol w="2063005"/>
              </a:tblGrid>
              <a:tr h="806186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Наименование</a:t>
                      </a:r>
                      <a:endParaRPr lang="ru-RU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Прожиточный</a:t>
                      </a:r>
                      <a:r>
                        <a:rPr lang="ru-RU" b="1" baseline="0" dirty="0" smtClean="0"/>
                        <a:t> минимум</a:t>
                      </a:r>
                      <a:endParaRPr lang="ru-RU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Минимальный потребительский бюджет</a:t>
                      </a:r>
                      <a:endParaRPr lang="ru-RU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7143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Потребительская корзина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90%</a:t>
                      </a:r>
                      <a:endParaRPr lang="ru-RU" sz="2400" b="1" dirty="0"/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83%</a:t>
                      </a:r>
                      <a:endParaRPr lang="ru-RU" sz="2400" b="1" dirty="0"/>
                    </a:p>
                  </a:txBody>
                  <a:tcPr>
                    <a:cell3D prstMaterial="dkEdge">
                      <a:bevel prst="relaxedInset"/>
                      <a:lightRig rig="flood" dir="t"/>
                    </a:cell3D>
                    <a:solidFill>
                      <a:srgbClr val="CCFF99"/>
                    </a:solidFill>
                  </a:tcPr>
                </a:tc>
              </a:tr>
              <a:tr h="367143">
                <a:tc gridSpan="3"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в т.ч. в составе потребительской корзины: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</a:tr>
              <a:tr h="367143">
                <a:tc>
                  <a:txBody>
                    <a:bodyPr/>
                    <a:lstStyle/>
                    <a:p>
                      <a:r>
                        <a:rPr lang="ru-RU" dirty="0" smtClean="0"/>
                        <a:t>Питание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37%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500" b="1" dirty="0" smtClean="0">
                          <a:solidFill>
                            <a:srgbClr val="FF0000"/>
                          </a:solidFill>
                        </a:rPr>
                        <a:t>24%</a:t>
                      </a:r>
                      <a:endParaRPr lang="ru-RU" sz="25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67143">
                <a:tc>
                  <a:txBody>
                    <a:bodyPr/>
                    <a:lstStyle/>
                    <a:p>
                      <a:r>
                        <a:rPr lang="ru-RU" dirty="0" smtClean="0"/>
                        <a:t>Непродовольственные товары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13%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10%</a:t>
                      </a:r>
                      <a:endParaRPr lang="ru-RU" sz="2400" dirty="0"/>
                    </a:p>
                  </a:txBody>
                  <a:tcPr/>
                </a:tc>
              </a:tr>
              <a:tr h="367143">
                <a:tc>
                  <a:txBody>
                    <a:bodyPr/>
                    <a:lstStyle/>
                    <a:p>
                      <a:r>
                        <a:rPr lang="ru-RU" dirty="0" smtClean="0"/>
                        <a:t>Услуги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37%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500" b="1" dirty="0" smtClean="0">
                          <a:solidFill>
                            <a:srgbClr val="FF0000"/>
                          </a:solidFill>
                        </a:rPr>
                        <a:t>49%</a:t>
                      </a:r>
                      <a:endParaRPr lang="ru-RU" sz="25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67143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Обязательные</a:t>
                      </a:r>
                      <a:r>
                        <a:rPr lang="ru-RU" b="1" baseline="0" dirty="0" smtClean="0"/>
                        <a:t> платежи и сборы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10%</a:t>
                      </a:r>
                      <a:endParaRPr lang="ru-RU" sz="2400" b="1" dirty="0"/>
                    </a:p>
                  </a:txBody>
                  <a:tcPr>
                    <a:cell3D prstMaterial="dkEdge">
                      <a:bevel prst="slope"/>
                      <a:lightRig rig="flood" dir="t"/>
                    </a:cell3D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10%</a:t>
                      </a:r>
                      <a:endParaRPr lang="ru-RU" sz="2400" b="1" dirty="0"/>
                    </a:p>
                  </a:txBody>
                  <a:tcPr>
                    <a:cell3D prstMaterial="dkEdge">
                      <a:bevel prst="slope"/>
                      <a:lightRig rig="flood" dir="t"/>
                    </a:cell3D>
                    <a:solidFill>
                      <a:srgbClr val="CCFF99"/>
                    </a:solidFill>
                  </a:tcPr>
                </a:tc>
              </a:tr>
              <a:tr h="367143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Расходы на</a:t>
                      </a:r>
                      <a:r>
                        <a:rPr lang="ru-RU" b="1" baseline="0" dirty="0" smtClean="0"/>
                        <a:t> страхование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-</a:t>
                      </a:r>
                      <a:endParaRPr lang="ru-RU" sz="2400" b="1" dirty="0"/>
                    </a:p>
                  </a:txBody>
                  <a:tcPr>
                    <a:cell3D prstMaterial="dkEdge">
                      <a:bevel prst="slope"/>
                      <a:lightRig rig="flood" dir="t"/>
                    </a:cell3D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2%</a:t>
                      </a:r>
                      <a:endParaRPr lang="ru-RU" sz="2400" b="1" dirty="0"/>
                    </a:p>
                  </a:txBody>
                  <a:tcPr>
                    <a:cell3D prstMaterial="dkEdge">
                      <a:bevel prst="slope"/>
                      <a:lightRig rig="flood" dir="t"/>
                    </a:cell3D>
                    <a:solidFill>
                      <a:srgbClr val="CCFF99"/>
                    </a:solidFill>
                  </a:tcPr>
                </a:tc>
              </a:tr>
              <a:tr h="367143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Сбережения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-</a:t>
                      </a:r>
                      <a:endParaRPr lang="ru-RU" sz="2400" b="1" dirty="0"/>
                    </a:p>
                  </a:txBody>
                  <a:tcPr>
                    <a:cell3D prstMaterial="dkEdge">
                      <a:bevel prst="slope"/>
                      <a:lightRig rig="flood" dir="t"/>
                    </a:cell3D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5%</a:t>
                      </a:r>
                      <a:endParaRPr lang="ru-RU" sz="2400" b="1" dirty="0"/>
                    </a:p>
                  </a:txBody>
                  <a:tcPr>
                    <a:cell3D prstMaterial="dkEdge">
                      <a:bevel prst="slope"/>
                      <a:lightRig rig="flood" dir="t"/>
                    </a:cell3D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  <p:sp>
        <p:nvSpPr>
          <p:cNvPr id="62468" name="Номер слайда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651124-3050-4FD2-B379-C00351A67817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82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71437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СТАНДАРТ ДЗП. Обеспечение повышения уровня реального содержания заработной платы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00100" y="2214554"/>
            <a:ext cx="7358114" cy="128588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Внесение изменений в ТК РФ в части обязательности установления в коллективных договорах  и соглашениях механизмов повышения уровня реального содержания заработной платы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00100" y="4071942"/>
            <a:ext cx="7429552" cy="128588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Принятие нормативного правового акта Российской Федерации о порядке и сроках индексации заработной платы работников бюджетных и казенных учреждений</a:t>
            </a:r>
          </a:p>
        </p:txBody>
      </p:sp>
      <p:sp>
        <p:nvSpPr>
          <p:cNvPr id="63497" name="Номер слайда 1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7BFD6C-1830-4FDB-A1C7-5FD2A9BD8AFB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83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0000"/>
                </a:solidFill>
              </a:rPr>
              <a:t>Реальная заработная плата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/>
              <a:t>	</a:t>
            </a:r>
          </a:p>
          <a:p>
            <a:pPr indent="-3175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/>
              <a:t>Характеризует покупательную способность заработной платы в отчетном периоде в связи с изменением цен на потребительские товары и услуги по сравнению с базисным периодом.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1500" i="1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1500" i="1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1500" i="1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1500" i="1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1500" i="1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1500" i="1" dirty="0" smtClean="0"/>
              <a:t>(Федеральная служба государственной статистики)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dirty="0"/>
          </a:p>
        </p:txBody>
      </p:sp>
      <p:sp>
        <p:nvSpPr>
          <p:cNvPr id="64518" name="Номер слайда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2BBDBD-C7B0-48DA-9F8D-ECEBAD9F2D5C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84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Заголовок 1"/>
          <p:cNvSpPr>
            <a:spLocks noGrp="1"/>
          </p:cNvSpPr>
          <p:nvPr>
            <p:ph type="title"/>
          </p:nvPr>
        </p:nvSpPr>
        <p:spPr>
          <a:xfrm>
            <a:off x="214313" y="500063"/>
            <a:ext cx="8715375" cy="1143000"/>
          </a:xfrm>
        </p:spPr>
        <p:txBody>
          <a:bodyPr/>
          <a:lstStyle/>
          <a:p>
            <a:pPr algn="ctr" eaLnBrk="1" hangingPunct="1"/>
            <a:r>
              <a:rPr lang="ru-RU" sz="3200" b="1" smtClean="0"/>
              <a:t>Обеспечение </a:t>
            </a:r>
            <a:r>
              <a:rPr lang="ru-RU" sz="3200" b="1" u="sng" smtClean="0"/>
              <a:t>повышения</a:t>
            </a:r>
            <a:r>
              <a:rPr lang="ru-RU" sz="3200" b="1" smtClean="0"/>
              <a:t> уровня реального содержания заработной платы </a:t>
            </a:r>
            <a:r>
              <a:rPr lang="ru-RU" sz="2500" b="1" smtClean="0"/>
              <a:t>– ст.134 ТК РФ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2071678"/>
            <a:ext cx="8715436" cy="207170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Обеспечение повышения уровня реального содержания заработной платы </a:t>
            </a:r>
            <a:r>
              <a:rPr lang="ru-RU" sz="2800" b="1" u="sng" dirty="0">
                <a:solidFill>
                  <a:srgbClr val="FF0000"/>
                </a:solidFill>
              </a:rPr>
              <a:t>включает индексацию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 заработной платы в связи с ростом потребительских цен на товары и услуги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4357694"/>
            <a:ext cx="8358246" cy="21431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Организации, финансируемые из соответствующих бюджетов, производят индексацию заработной платы в порядке, установленном трудовым законодательством и иными нормативными правовыми актами, содержащими нормы трудового права, другие работодатели – в порядке, установленном коллективным договором, соглашениями, локальными нормативными актами. </a:t>
            </a:r>
          </a:p>
        </p:txBody>
      </p:sp>
      <p:sp>
        <p:nvSpPr>
          <p:cNvPr id="65545" name="Номер слайда 6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167847-1A24-4F7E-BF80-6E4EAF144A79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85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Заголовок 1"/>
          <p:cNvSpPr>
            <a:spLocks noGrp="1"/>
          </p:cNvSpPr>
          <p:nvPr>
            <p:ph type="title"/>
          </p:nvPr>
        </p:nvSpPr>
        <p:spPr>
          <a:xfrm>
            <a:off x="214313" y="274638"/>
            <a:ext cx="8715375" cy="1143000"/>
          </a:xfrm>
        </p:spPr>
        <p:txBody>
          <a:bodyPr/>
          <a:lstStyle/>
          <a:p>
            <a:pPr algn="ctr" eaLnBrk="1" hangingPunct="1"/>
            <a:r>
              <a:rPr lang="ru-RU" sz="3200" b="1" smtClean="0"/>
              <a:t>Обеспечение </a:t>
            </a:r>
            <a:r>
              <a:rPr lang="ru-RU" sz="3200" b="1" u="sng" smtClean="0"/>
              <a:t>повышения</a:t>
            </a:r>
            <a:r>
              <a:rPr lang="ru-RU" sz="3200" b="1" smtClean="0"/>
              <a:t> покупательской способности заработной платы</a:t>
            </a:r>
          </a:p>
        </p:txBody>
      </p:sp>
      <p:sp>
        <p:nvSpPr>
          <p:cNvPr id="69635" name="Содержимое 3"/>
          <p:cNvSpPr>
            <a:spLocks noGrp="1"/>
          </p:cNvSpPr>
          <p:nvPr>
            <p:ph idx="1"/>
          </p:nvPr>
        </p:nvSpPr>
        <p:spPr>
          <a:xfrm>
            <a:off x="457200" y="6143625"/>
            <a:ext cx="8229600" cy="357188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ru-RU" sz="1400" smtClean="0"/>
              <a:t>Ст. 134 ТК РФ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2000240"/>
            <a:ext cx="8358246" cy="38576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tx2">
                    <a:lumMod val="75000"/>
                  </a:schemeClr>
                </a:solidFill>
              </a:rPr>
              <a:t>Повышение  уровня  реального содержания заработной платы – обязанность работодателя!</a:t>
            </a:r>
          </a:p>
        </p:txBody>
      </p:sp>
      <p:sp>
        <p:nvSpPr>
          <p:cNvPr id="66567" name="Номер слайда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F24EC8-80FC-4D35-AD3D-A2761D0BBCE3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86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Заголовок 1"/>
          <p:cNvSpPr>
            <a:spLocks noGrp="1"/>
          </p:cNvSpPr>
          <p:nvPr>
            <p:ph type="title"/>
          </p:nvPr>
        </p:nvSpPr>
        <p:spPr>
          <a:xfrm>
            <a:off x="214313" y="500063"/>
            <a:ext cx="8715375" cy="1214437"/>
          </a:xfrm>
        </p:spPr>
        <p:txBody>
          <a:bodyPr/>
          <a:lstStyle/>
          <a:p>
            <a:pPr algn="ctr" eaLnBrk="1" hangingPunct="1"/>
            <a:r>
              <a:rPr lang="ru-RU" sz="2700" b="1" smtClean="0"/>
              <a:t>Механизмы обеспечения </a:t>
            </a:r>
            <a:br>
              <a:rPr lang="ru-RU" sz="2700" b="1" smtClean="0"/>
            </a:br>
            <a:r>
              <a:rPr lang="ru-RU" sz="2700" b="1" u="sng" smtClean="0"/>
              <a:t>повышения</a:t>
            </a:r>
            <a:r>
              <a:rPr lang="ru-RU" sz="2700" b="1" smtClean="0"/>
              <a:t> покупательной способности заработной платы: порядок, сроки, размер - 1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1772816"/>
            <a:ext cx="8572560" cy="479945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742950" indent="-7429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Повышение </a:t>
            </a:r>
            <a:r>
              <a:rPr lang="ru-RU" sz="2200" b="1" dirty="0" err="1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/</a:t>
            </a:r>
            <a:r>
              <a:rPr lang="ru-RU" sz="2200" b="1" dirty="0" err="1">
                <a:solidFill>
                  <a:schemeClr val="tx2">
                    <a:lumMod val="75000"/>
                  </a:schemeClr>
                </a:solidFill>
              </a:rPr>
              <a:t>п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 в связи с ростом величины прожиточного минимума за предыдущий период – один раз в квартал, полугодие, год</a:t>
            </a: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ru-RU" sz="1000" b="1" dirty="0">
              <a:solidFill>
                <a:schemeClr val="tx2">
                  <a:lumMod val="75000"/>
                </a:schemeClr>
              </a:solidFill>
            </a:endParaRP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Индексация </a:t>
            </a:r>
            <a:r>
              <a:rPr lang="ru-RU" sz="2200" b="1" dirty="0" err="1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/</a:t>
            </a:r>
            <a:r>
              <a:rPr lang="ru-RU" sz="2200" b="1" dirty="0" err="1">
                <a:solidFill>
                  <a:schemeClr val="tx2">
                    <a:lumMod val="75000"/>
                  </a:schemeClr>
                </a:solidFill>
              </a:rPr>
              <a:t>п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 в соответствии с индексом потребительских цен 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</a:rPr>
              <a:t>за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предыдущий период – один раз в квартал, полугодие, год</a:t>
            </a: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ru-RU" sz="1000" b="1" dirty="0">
              <a:solidFill>
                <a:schemeClr val="tx2">
                  <a:lumMod val="75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 smtClean="0">
                <a:solidFill>
                  <a:srgbClr val="FF0000"/>
                </a:solidFill>
              </a:rPr>
              <a:t>Эти </a:t>
            </a:r>
            <a:r>
              <a:rPr lang="ru-RU" sz="2200" b="1" dirty="0">
                <a:solidFill>
                  <a:srgbClr val="FF0000"/>
                </a:solidFill>
              </a:rPr>
              <a:t>механизмы не </a:t>
            </a:r>
            <a:r>
              <a:rPr lang="ru-RU" sz="2200" b="1" dirty="0" smtClean="0">
                <a:solidFill>
                  <a:srgbClr val="FF0000"/>
                </a:solidFill>
              </a:rPr>
              <a:t>обеспечивают повышения  уровня реального содержания зарплаты</a:t>
            </a:r>
            <a:r>
              <a:rPr lang="ru-RU" sz="2200" b="1" dirty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67590" name="Номер слайда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A719E0-6718-4331-AB04-880E727CBEBA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87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Заголовок 1"/>
          <p:cNvSpPr>
            <a:spLocks noGrp="1"/>
          </p:cNvSpPr>
          <p:nvPr>
            <p:ph type="title"/>
          </p:nvPr>
        </p:nvSpPr>
        <p:spPr>
          <a:xfrm>
            <a:off x="214313" y="500063"/>
            <a:ext cx="8715375" cy="1214437"/>
          </a:xfrm>
        </p:spPr>
        <p:txBody>
          <a:bodyPr/>
          <a:lstStyle/>
          <a:p>
            <a:pPr algn="ctr" eaLnBrk="1" hangingPunct="1"/>
            <a:r>
              <a:rPr lang="ru-RU" sz="2700" b="1" smtClean="0"/>
              <a:t>Механизмы обеспечения </a:t>
            </a:r>
            <a:br>
              <a:rPr lang="ru-RU" sz="2700" b="1" smtClean="0"/>
            </a:br>
            <a:r>
              <a:rPr lang="ru-RU" sz="2700" b="1" u="sng" smtClean="0"/>
              <a:t>повышения</a:t>
            </a:r>
            <a:r>
              <a:rPr lang="ru-RU" sz="2700" b="1" smtClean="0"/>
              <a:t> покупательной способности заработной платы: порядок, сроки, размер - 2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2348880"/>
            <a:ext cx="8572560" cy="374441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742950" indent="-7429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200" b="1" dirty="0">
              <a:solidFill>
                <a:schemeClr val="tx1"/>
              </a:solidFill>
            </a:endParaRPr>
          </a:p>
          <a:p>
            <a:pPr marL="742950" indent="-7429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200" b="1" dirty="0" smtClean="0">
              <a:solidFill>
                <a:schemeClr val="tx1"/>
              </a:solidFill>
            </a:endParaRPr>
          </a:p>
          <a:p>
            <a:pPr marL="742950" indent="-7429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200" b="1" dirty="0" smtClean="0">
              <a:solidFill>
                <a:schemeClr val="tx1"/>
              </a:solidFill>
            </a:endParaRPr>
          </a:p>
          <a:p>
            <a:pPr marL="742950" indent="-74295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 smtClean="0">
                <a:solidFill>
                  <a:schemeClr val="tx1"/>
                </a:solidFill>
              </a:rPr>
              <a:t>	Пример </a:t>
            </a:r>
            <a:r>
              <a:rPr lang="ru-RU" sz="2200" b="1" dirty="0">
                <a:solidFill>
                  <a:schemeClr val="tx1"/>
                </a:solidFill>
              </a:rPr>
              <a:t>механизма, </a:t>
            </a:r>
            <a:r>
              <a:rPr lang="ru-RU" sz="2200" b="1" dirty="0" smtClean="0">
                <a:solidFill>
                  <a:schemeClr val="tx1"/>
                </a:solidFill>
              </a:rPr>
              <a:t>обеспечивающего повышение уровня </a:t>
            </a:r>
            <a:r>
              <a:rPr lang="ru-RU" sz="2200" b="1" dirty="0">
                <a:solidFill>
                  <a:schemeClr val="tx1"/>
                </a:solidFill>
              </a:rPr>
              <a:t>реального содержания (покупательной способности) зарплаты: </a:t>
            </a:r>
          </a:p>
          <a:p>
            <a:pPr marL="742950" indent="-7429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200" b="1" dirty="0">
              <a:solidFill>
                <a:schemeClr val="tx1"/>
              </a:solidFill>
            </a:endParaRPr>
          </a:p>
          <a:p>
            <a:pPr marL="742950" indent="-74295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>
                <a:solidFill>
                  <a:srgbClr val="FF0000"/>
                </a:solidFill>
              </a:rPr>
              <a:t>	опережающее повышение  </a:t>
            </a:r>
            <a:r>
              <a:rPr lang="ru-RU" sz="3000" b="1" dirty="0" err="1">
                <a:solidFill>
                  <a:srgbClr val="FF0000"/>
                </a:solidFill>
              </a:rPr>
              <a:t>з</a:t>
            </a:r>
            <a:r>
              <a:rPr lang="ru-RU" sz="3000" b="1" dirty="0">
                <a:solidFill>
                  <a:srgbClr val="FF0000"/>
                </a:solidFill>
              </a:rPr>
              <a:t>/</a:t>
            </a:r>
            <a:r>
              <a:rPr lang="ru-RU" sz="3000" b="1" dirty="0" err="1">
                <a:solidFill>
                  <a:srgbClr val="FF0000"/>
                </a:solidFill>
              </a:rPr>
              <a:t>п</a:t>
            </a:r>
            <a:r>
              <a:rPr lang="ru-RU" sz="3000" b="1" dirty="0">
                <a:solidFill>
                  <a:srgbClr val="FF0000"/>
                </a:solidFill>
              </a:rPr>
              <a:t> </a:t>
            </a:r>
            <a:r>
              <a:rPr lang="ru-RU" sz="3000" b="1" dirty="0" smtClean="0">
                <a:solidFill>
                  <a:srgbClr val="FF0000"/>
                </a:solidFill>
              </a:rPr>
              <a:t>на </a:t>
            </a:r>
            <a:r>
              <a:rPr lang="ru-RU" sz="3000" b="1" dirty="0">
                <a:solidFill>
                  <a:srgbClr val="FF0000"/>
                </a:solidFill>
              </a:rPr>
              <a:t>процент </a:t>
            </a:r>
            <a:r>
              <a:rPr lang="ru-RU" sz="3000" b="1" dirty="0" smtClean="0">
                <a:solidFill>
                  <a:srgbClr val="FF0000"/>
                </a:solidFill>
              </a:rPr>
              <a:t>прогнозируемой </a:t>
            </a:r>
            <a:r>
              <a:rPr lang="ru-RU" sz="3000" b="1" dirty="0">
                <a:solidFill>
                  <a:srgbClr val="FF0000"/>
                </a:solidFill>
              </a:rPr>
              <a:t>величины роста ИПЦ или </a:t>
            </a:r>
            <a:r>
              <a:rPr lang="ru-RU" sz="3000" b="1" dirty="0" smtClean="0">
                <a:solidFill>
                  <a:srgbClr val="FF0000"/>
                </a:solidFill>
              </a:rPr>
              <a:t>ПМ</a:t>
            </a:r>
            <a:endParaRPr lang="ru-RU" sz="3000" b="1" dirty="0">
              <a:solidFill>
                <a:srgbClr val="FF0000"/>
              </a:solidFill>
            </a:endParaRP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200" b="1" dirty="0">
              <a:solidFill>
                <a:schemeClr val="tx1"/>
              </a:solidFill>
            </a:endParaRP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200" b="1" dirty="0">
              <a:solidFill>
                <a:schemeClr val="tx1"/>
              </a:solidFill>
            </a:endParaRP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200" b="1" dirty="0">
              <a:solidFill>
                <a:srgbClr val="FF0000"/>
              </a:solidFill>
            </a:endParaRP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200" b="1" dirty="0">
              <a:solidFill>
                <a:srgbClr val="FF0000"/>
              </a:solidFill>
            </a:endParaRPr>
          </a:p>
        </p:txBody>
      </p:sp>
      <p:sp>
        <p:nvSpPr>
          <p:cNvPr id="68614" name="Номер слайда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E86DB0-75F6-43BD-9B51-1BA31258151F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88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712968" cy="1354832"/>
          </a:xfrm>
        </p:spPr>
        <p:txBody>
          <a:bodyPr/>
          <a:lstStyle/>
          <a:p>
            <a:pPr algn="ctr"/>
            <a:r>
              <a:rPr lang="ru-RU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Административная ответственность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работодателей за нарушение законодательства о труде, в т.ч. по заработной плате </a:t>
            </a: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(ст.5.27 </a:t>
            </a:r>
            <a:r>
              <a:rPr lang="ru-RU" sz="2500" b="1" dirty="0" err="1" smtClean="0">
                <a:latin typeface="Times New Roman" pitchFamily="18" charset="0"/>
                <a:cs typeface="Times New Roman" pitchFamily="18" charset="0"/>
              </a:rPr>
              <a:t>КоАП</a:t>
            </a: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 РФ)</a:t>
            </a:r>
            <a:endParaRPr lang="ru-RU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912962"/>
            <a:ext cx="8496944" cy="4684390"/>
          </a:xfrm>
        </p:spPr>
        <p:txBody>
          <a:bodyPr/>
          <a:lstStyle/>
          <a:p>
            <a:pPr>
              <a:buNone/>
            </a:pPr>
            <a:r>
              <a:rPr lang="ru-RU" sz="2000" dirty="0" smtClean="0"/>
              <a:t>1. Нарушение законодательства о труде влечет наложение </a:t>
            </a:r>
            <a:r>
              <a:rPr lang="ru-RU" sz="2000" b="1" dirty="0" smtClean="0"/>
              <a:t>административного штрафа </a:t>
            </a:r>
            <a:r>
              <a:rPr lang="ru-RU" sz="2000" dirty="0" smtClean="0"/>
              <a:t>на </a:t>
            </a:r>
            <a:r>
              <a:rPr lang="ru-RU" sz="2000" i="1" dirty="0" smtClean="0"/>
              <a:t>должностных лиц </a:t>
            </a:r>
            <a:r>
              <a:rPr lang="ru-RU" sz="2000" dirty="0" smtClean="0"/>
              <a:t>в размере </a:t>
            </a:r>
            <a:r>
              <a:rPr lang="ru-RU" sz="2000" b="1" dirty="0" smtClean="0"/>
              <a:t>от одной тысячи до пяти тысяч рублей</a:t>
            </a:r>
            <a:r>
              <a:rPr lang="ru-RU" sz="2000" dirty="0" smtClean="0"/>
              <a:t>; на лиц, осуществляющих </a:t>
            </a:r>
            <a:r>
              <a:rPr lang="ru-RU" sz="2000" i="1" dirty="0" smtClean="0"/>
              <a:t>предпринимательскую деятельность без образования юридического лица</a:t>
            </a:r>
            <a:r>
              <a:rPr lang="ru-RU" sz="2000" dirty="0" smtClean="0"/>
              <a:t>, - </a:t>
            </a:r>
            <a:r>
              <a:rPr lang="ru-RU" sz="2000" b="1" dirty="0" smtClean="0"/>
              <a:t>от одной тысячи до пяти тысяч рублей</a:t>
            </a:r>
            <a:r>
              <a:rPr lang="ru-RU" sz="2000" dirty="0" smtClean="0"/>
              <a:t> или административное </a:t>
            </a:r>
            <a:r>
              <a:rPr lang="ru-RU" sz="2000" b="1" dirty="0" smtClean="0"/>
              <a:t>приостановление</a:t>
            </a:r>
            <a:r>
              <a:rPr lang="ru-RU" sz="2000" dirty="0" smtClean="0"/>
              <a:t> деятельности на срок </a:t>
            </a:r>
            <a:r>
              <a:rPr lang="ru-RU" sz="2000" b="1" dirty="0" smtClean="0"/>
              <a:t>до девяноста суток</a:t>
            </a:r>
            <a:r>
              <a:rPr lang="ru-RU" sz="2000" dirty="0" smtClean="0"/>
              <a:t>; </a:t>
            </a:r>
            <a:r>
              <a:rPr lang="ru-RU" sz="2000" i="1" dirty="0" smtClean="0"/>
              <a:t>на юридических лиц </a:t>
            </a:r>
            <a:r>
              <a:rPr lang="ru-RU" sz="2000" dirty="0" smtClean="0"/>
              <a:t>- </a:t>
            </a:r>
            <a:r>
              <a:rPr lang="ru-RU" sz="2000" b="1" dirty="0" smtClean="0"/>
              <a:t>от тридцати тысяч до пятидесяти тысяч рублей </a:t>
            </a:r>
            <a:r>
              <a:rPr lang="ru-RU" sz="2000" dirty="0" smtClean="0"/>
              <a:t>или административное приостановление деятельности на срок до девяноста суток.</a:t>
            </a:r>
          </a:p>
          <a:p>
            <a:pPr>
              <a:buNone/>
            </a:pPr>
            <a:r>
              <a:rPr lang="ru-RU" sz="2000" dirty="0" smtClean="0"/>
              <a:t>2. </a:t>
            </a:r>
            <a:r>
              <a:rPr lang="ru-RU" sz="2000" b="1" dirty="0" smtClean="0"/>
              <a:t>Нарушение</a:t>
            </a:r>
            <a:r>
              <a:rPr lang="ru-RU" sz="2000" dirty="0" smtClean="0"/>
              <a:t> законодательства о труде и об охране труда должностным лицом, ранее подвергнутым административному наказанию </a:t>
            </a:r>
            <a:r>
              <a:rPr lang="ru-RU" sz="2000" b="1" dirty="0" smtClean="0"/>
              <a:t>за</a:t>
            </a:r>
            <a:r>
              <a:rPr lang="ru-RU" sz="2000" dirty="0" smtClean="0"/>
              <a:t> </a:t>
            </a:r>
            <a:r>
              <a:rPr lang="ru-RU" sz="2000" b="1" dirty="0" smtClean="0"/>
              <a:t>аналогичное административное правонарушение, </a:t>
            </a:r>
            <a:r>
              <a:rPr lang="ru-RU" sz="2000" dirty="0" smtClean="0"/>
              <a:t>влечет</a:t>
            </a:r>
            <a:r>
              <a:rPr lang="ru-RU" sz="2000" b="1" dirty="0" smtClean="0"/>
              <a:t> дисквалификацию на срок от одного года до трех лет.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167C79-9630-4AA8-84A3-C3E1A48142DD}" type="slidenum">
              <a:rPr lang="ru-RU" smtClean="0"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89</a:t>
            </a:fld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14414" y="428604"/>
            <a:ext cx="739003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Квалификация – 2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500" y="1412776"/>
            <a:ext cx="8143875" cy="4895949"/>
          </a:xfrm>
          <a:prstGeom prst="rect">
            <a:avLst/>
          </a:prstGeom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5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500" b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 smtClean="0"/>
              <a:t>Профессиональный стандарт – характеристика квалификации, </a:t>
            </a:r>
            <a:r>
              <a:rPr lang="ru-RU" sz="2500" dirty="0" smtClean="0"/>
              <a:t>необходимой работнику для осуществления определенного вида профессиональной деятельности.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FF0000"/>
                </a:solidFill>
              </a:rPr>
              <a:t>С 1 июля 2016 года новое определение: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 smtClean="0"/>
              <a:t>Профессиональный стандарт – характеристика квалификации, </a:t>
            </a:r>
            <a:r>
              <a:rPr lang="ru-RU" sz="2500" dirty="0" smtClean="0"/>
              <a:t>необходимой работнику для осуществления определенного вида профессиональной деятельности, </a:t>
            </a:r>
            <a:r>
              <a:rPr lang="ru-RU" sz="2500" b="1" dirty="0" smtClean="0"/>
              <a:t>в том числе для выполнения определенной трудовой функции</a:t>
            </a:r>
            <a:r>
              <a:rPr lang="ru-RU" sz="2500" dirty="0" smtClean="0"/>
              <a:t>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000" dirty="0"/>
          </a:p>
        </p:txBody>
      </p:sp>
      <p:sp>
        <p:nvSpPr>
          <p:cNvPr id="12292" name="Номер слайда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A03812-9444-4703-B340-21F8D07587C1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836712"/>
            <a:ext cx="8784976" cy="1066800"/>
          </a:xfrm>
        </p:spPr>
        <p:txBody>
          <a:bodyPr/>
          <a:lstStyle/>
          <a:p>
            <a:pPr algn="ctr"/>
            <a:r>
              <a:rPr lang="ru-RU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Уголовная ответственность (ст. 145.1 УК РФ) – 1</a:t>
            </a:r>
            <a:endParaRPr lang="ru-RU" sz="3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036318"/>
          </a:xfrm>
        </p:spPr>
        <p:txBody>
          <a:bodyPr/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…за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частичную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невыплату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заработной платы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свыше трех месяцев из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корыстной или иной личной заинтересованности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руководителем организации, работодателем – физическим лицом, руководителем филиала, представительства или иного обособленного структурного подразделения организации, </a:t>
            </a:r>
          </a:p>
          <a:p>
            <a:pPr>
              <a:buFontTx/>
              <a:buChar char="-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штраф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размере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 ста двадцати тысяч рублей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или в размере заработной платы или иного дохода осужденного за период до одного года; </a:t>
            </a:r>
          </a:p>
          <a:p>
            <a:pPr>
              <a:buFontTx/>
              <a:buChar char="-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либо лишение права занимать определенные должности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или заниматься определенной деятельностью на срок до одного года; </a:t>
            </a:r>
          </a:p>
          <a:p>
            <a:pPr>
              <a:buFontTx/>
              <a:buChar char="-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либо принудительные работы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срок до двух лет, </a:t>
            </a:r>
          </a:p>
          <a:p>
            <a:pPr>
              <a:buFontTx/>
              <a:buChar char="-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либо лишение свободы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срок до одного года.</a:t>
            </a: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167C79-9630-4AA8-84A3-C3E1A48142DD}" type="slidenum">
              <a:rPr lang="ru-RU" smtClean="0"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90</a:t>
            </a:fld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712968" cy="720080"/>
          </a:xfrm>
        </p:spPr>
        <p:txBody>
          <a:bodyPr/>
          <a:lstStyle/>
          <a:p>
            <a:pPr algn="ctr"/>
            <a:r>
              <a:rPr lang="ru-RU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Уголовная ответственность (ст. 145.1 УК РФ) - 2</a:t>
            </a:r>
            <a:endParaRPr lang="ru-RU" sz="3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28800"/>
            <a:ext cx="8712968" cy="4752528"/>
          </a:xfrm>
        </p:spPr>
        <p:txBody>
          <a:bodyPr/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…за полную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невыплату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заработной платы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свыше двух месяцев или выплату заработной платы свыше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двух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месяцев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размере ниже установленного федеральным законом минимального размера оплаты труда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совершенные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из корыстной или иной личной заинтересованности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руководителем организации, работодателем - физическим лицом, руководителем филиала, представительства или иного обособленного структурного подразделения организации, </a:t>
            </a:r>
          </a:p>
          <a:p>
            <a:pPr>
              <a:buFontTx/>
              <a:buChar char="-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штраф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размере от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ста тысяч до пятисот тысяч рублей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или в размере заработной платы или иного дохода осужденного за период до трех лет, 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либо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принудительные работы на срок до трех лет с лишением права занимать определенные должности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или заниматься определенной деятельностью на срок до трех лет или без такового, 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либо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лишением свободы на срок до трех лет с лишением права занимать определенные должности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или заниматься определенной деятельностью на срок до трех лет или без такового.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167C79-9630-4AA8-84A3-C3E1A48142DD}" type="slidenum">
              <a:rPr lang="ru-RU" smtClean="0"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91</a:t>
            </a:fld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71437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СТАНДАРТ ДЗП. Государственное содействие системной организации нормирования труда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1928802"/>
            <a:ext cx="8643998" cy="100013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Принятие нормативного правового акта Российской Федерации о финансовом обеспечении и мерах государственного содействия  системной организации нормирования труда во исполнение ст.159 ТК РФ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7158" y="3143248"/>
            <a:ext cx="8643998" cy="100013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Разработка и принятие Министерством труда и социальной защиты Российской Федерации нормативной правовой базы по установлению типовых (отраслевых, межотраслевых, профессиональных) норм труда во исполнение ст.161 ТК РФ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57158" y="4286256"/>
            <a:ext cx="8643998" cy="100013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Внесение изменений в ТК РФ в части обязательности включения в коллективные договоры и соглашения положений об установлении систем нормирования труда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7158" y="5500702"/>
            <a:ext cx="8643998" cy="100013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Внесение изменений в ТК РФ в части введения, замены и пересмотра норм труда на предприятии (в учреждении, организации) по согласованию с представительным органом работников</a:t>
            </a:r>
          </a:p>
        </p:txBody>
      </p:sp>
      <p:sp>
        <p:nvSpPr>
          <p:cNvPr id="70671" name="Номер слайда 1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5FDA074-CBA1-43BA-8AD8-D087156127A6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92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76672"/>
            <a:ext cx="8229600" cy="1066800"/>
          </a:xfr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0000"/>
                </a:solidFill>
              </a:rPr>
              <a:t>Задача профсоюзов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44824"/>
            <a:ext cx="8640960" cy="4729014"/>
          </a:xfrm>
        </p:spPr>
        <p:txBody>
          <a:bodyPr>
            <a:noAutofit/>
          </a:bodyPr>
          <a:lstStyle/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500" dirty="0" smtClean="0"/>
              <a:t>1. Размер основной части заработной платы (оклада, ставки заработной платы) должен устанавливаться </a:t>
            </a:r>
            <a:r>
              <a:rPr lang="ru-RU" sz="2500" u="sng" dirty="0" smtClean="0"/>
              <a:t>на основе норм труда</a:t>
            </a:r>
            <a:r>
              <a:rPr lang="ru-RU" sz="2500" dirty="0" smtClean="0"/>
              <a:t>. </a:t>
            </a:r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500" dirty="0" smtClean="0"/>
              <a:t>2. Нормы труда должны </a:t>
            </a:r>
            <a:r>
              <a:rPr lang="ru-RU" sz="2500" b="1" u="sng" dirty="0" smtClean="0"/>
              <a:t>пересматриваться в сторону уменьшения </a:t>
            </a:r>
            <a:r>
              <a:rPr lang="ru-RU" sz="2500" dirty="0" smtClean="0"/>
              <a:t>по мере износа оборудования.</a:t>
            </a:r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500" dirty="0" smtClean="0"/>
              <a:t>3. Нормирование труда должно обеспечить </a:t>
            </a:r>
            <a:r>
              <a:rPr lang="ru-RU" sz="2500" b="1" u="sng" dirty="0" smtClean="0">
                <a:solidFill>
                  <a:srgbClr val="FF0000"/>
                </a:solidFill>
              </a:rPr>
              <a:t>невозможность увеличения интенсификации  </a:t>
            </a:r>
            <a:r>
              <a:rPr lang="ru-RU" sz="2500" dirty="0" smtClean="0"/>
              <a:t>труда.</a:t>
            </a:r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500" dirty="0" smtClean="0"/>
              <a:t>4. Изменение норм труда допустимо только при соответствующих изменениях организационно-технических условий работы.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sz="250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sz="2500" dirty="0"/>
          </a:p>
        </p:txBody>
      </p:sp>
      <p:sp>
        <p:nvSpPr>
          <p:cNvPr id="71686" name="Номер слайда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29F11C4-0BD7-43BD-8AD6-5566F8FBED5A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93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0000"/>
                </a:solidFill>
              </a:rPr>
              <a:t>Действующие НПА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88"/>
            <a:ext cx="8229600" cy="4525664"/>
          </a:xfrm>
        </p:spPr>
        <p:txBody>
          <a:bodyPr>
            <a:normAutofit fontScale="62500" lnSpcReduction="20000"/>
          </a:bodyPr>
          <a:lstStyle/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700" dirty="0" smtClean="0"/>
              <a:t>1. Трудовой кодекс Российской Федерации (статьи 159-163); </a:t>
            </a:r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3700" dirty="0" smtClean="0"/>
              <a:t>2. Постановление Правительства РФ от 11 ноября 2002 г. N 804 «О Правилах разработки и утверждения типовых норм труда»;</a:t>
            </a:r>
          </a:p>
          <a:p>
            <a:pPr>
              <a:buNone/>
            </a:pPr>
            <a:r>
              <a:rPr lang="ru-RU" sz="3700" dirty="0" smtClean="0"/>
              <a:t>3. Приказ Минтруда России №235 от 31 мая 2013 г. «Об утверждении методических рекомендаций для федеральных органов исполнительной власти по разработке типовых отраслевых норм труда»;</a:t>
            </a:r>
          </a:p>
          <a:p>
            <a:pPr>
              <a:buNone/>
            </a:pPr>
            <a:r>
              <a:rPr lang="ru-RU" sz="3700" dirty="0" smtClean="0"/>
              <a:t>4. Приказ Минтруда России № 509 от 30 сентября 2013 г. «Об утверждении плана по разработке в 2014 году типовых отраслевых (межотраслевых) норм труда»;</a:t>
            </a:r>
          </a:p>
          <a:p>
            <a:pPr>
              <a:buNone/>
            </a:pPr>
            <a:r>
              <a:rPr lang="ru-RU" sz="3700" dirty="0" smtClean="0"/>
              <a:t>5. Нормативные правовые акты федеральных органов исполнительной власти по утверждению типовых норм труда.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dirty="0"/>
          </a:p>
        </p:txBody>
      </p:sp>
      <p:sp>
        <p:nvSpPr>
          <p:cNvPr id="71686" name="Номер слайда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29F11C4-0BD7-43BD-8AD6-5566F8FBED5A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94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0000"/>
                </a:solidFill>
              </a:rPr>
              <a:t>Действия профсоюзов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88"/>
            <a:ext cx="8229600" cy="4502150"/>
          </a:xfrm>
        </p:spPr>
        <p:txBody>
          <a:bodyPr>
            <a:normAutofit fontScale="62500" lnSpcReduction="20000"/>
          </a:bodyPr>
          <a:lstStyle/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/>
              <a:t>1. </a:t>
            </a:r>
            <a:r>
              <a:rPr lang="ru-RU" u="sng" dirty="0" smtClean="0"/>
              <a:t>Установление</a:t>
            </a:r>
            <a:r>
              <a:rPr lang="ru-RU" dirty="0" smtClean="0"/>
              <a:t> на федеральном, региональном и отраслевом уровне  </a:t>
            </a:r>
            <a:r>
              <a:rPr lang="ru-RU" b="1" u="sng" dirty="0" smtClean="0"/>
              <a:t>систем нормирования труда</a:t>
            </a:r>
            <a:r>
              <a:rPr lang="ru-RU" dirty="0" smtClean="0"/>
              <a:t>, рекомендуемых для применения на предприятиях всех форм собственности.</a:t>
            </a:r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/>
              <a:t>2. Разработка и установление </a:t>
            </a:r>
            <a:r>
              <a:rPr lang="ru-RU" b="1" u="sng" dirty="0" smtClean="0"/>
              <a:t>законодательных мер ответственности </a:t>
            </a:r>
            <a:r>
              <a:rPr lang="ru-RU" dirty="0" smtClean="0"/>
              <a:t>работодателей за превышение норм труда, т.е. увеличение </a:t>
            </a:r>
            <a:r>
              <a:rPr lang="ru-RU" u="sng" dirty="0" smtClean="0"/>
              <a:t>интенсификации труда</a:t>
            </a:r>
            <a:r>
              <a:rPr lang="ru-RU" dirty="0" smtClean="0"/>
              <a:t>.</a:t>
            </a:r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/>
              <a:t>3. Установление и применение системы нормирования труда с учетом мнения профсоюзов, в том числе через коллективный договор, - обязанность работодателя. Профсоюзы должны настаивать </a:t>
            </a:r>
            <a:r>
              <a:rPr lang="ru-RU" b="1" u="sng" dirty="0" smtClean="0"/>
              <a:t>на включении пункта о нормировании в коллективный договор</a:t>
            </a:r>
            <a:r>
              <a:rPr lang="ru-RU" dirty="0" smtClean="0"/>
              <a:t>.</a:t>
            </a:r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/>
              <a:t>4. Участие в </a:t>
            </a:r>
            <a:r>
              <a:rPr lang="ru-RU" b="1" u="sng" dirty="0" smtClean="0"/>
              <a:t>пересмотре норм труда по мере износа оборудования</a:t>
            </a:r>
            <a:r>
              <a:rPr lang="ru-RU" dirty="0" smtClean="0"/>
              <a:t>.</a:t>
            </a:r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/>
              <a:t>5. Участие в разработке локальных нормативных актов, предусматривающих введение, замену и пересмотр норм труда либо принятие их </a:t>
            </a:r>
            <a:r>
              <a:rPr lang="ru-RU" b="1" u="sng" dirty="0" smtClean="0"/>
              <a:t>по согласованию </a:t>
            </a:r>
            <a:r>
              <a:rPr lang="ru-RU" dirty="0" smtClean="0"/>
              <a:t>с профсоюзным органом.</a:t>
            </a:r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/>
              <a:t>6. Установление </a:t>
            </a:r>
            <a:r>
              <a:rPr lang="ru-RU" b="1" u="sng" dirty="0" smtClean="0"/>
              <a:t>типовых </a:t>
            </a:r>
            <a:r>
              <a:rPr lang="ru-RU" u="sng" dirty="0" smtClean="0"/>
              <a:t>(межотраслевых, отраслевых и профессиональных)</a:t>
            </a:r>
            <a:r>
              <a:rPr lang="ru-RU" b="1" u="sng" dirty="0" smtClean="0"/>
              <a:t> норм труда</a:t>
            </a:r>
            <a:r>
              <a:rPr lang="ru-RU" dirty="0" smtClean="0"/>
              <a:t>.</a:t>
            </a:r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/>
              <a:t>7. </a:t>
            </a:r>
            <a:r>
              <a:rPr lang="ru-RU" smtClean="0"/>
              <a:t>Установление </a:t>
            </a:r>
            <a:r>
              <a:rPr lang="ru-RU" dirty="0" smtClean="0"/>
              <a:t>в коллективных договорах </a:t>
            </a:r>
            <a:r>
              <a:rPr lang="ru-RU" b="1" u="sng" dirty="0" smtClean="0"/>
              <a:t>запрета на ужесточение норм труда</a:t>
            </a:r>
            <a:r>
              <a:rPr lang="ru-RU" dirty="0" smtClean="0"/>
              <a:t> без соответствующих мер улучшения условий труда.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dirty="0"/>
          </a:p>
        </p:txBody>
      </p:sp>
      <p:sp>
        <p:nvSpPr>
          <p:cNvPr id="71686" name="Номер слайда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29F11C4-0BD7-43BD-8AD6-5566F8FBED5A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95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0000"/>
                </a:solidFill>
              </a:rPr>
              <a:t>Действия профсоюзов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88"/>
            <a:ext cx="8229600" cy="4502150"/>
          </a:xfrm>
        </p:spPr>
        <p:txBody>
          <a:bodyPr>
            <a:normAutofit fontScale="850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/>
              <a:t>Стандарты Достойной заработной платы следует реализовывать на всех уровнях социального партнёрства: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/>
              <a:t>- на уровне первичной профсоюзной организации – через коллективный договор;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/>
              <a:t>- на уровне региона – через региональное трёхстороннее соглашение и региональное законодательство;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/>
              <a:t>- на федеральном уровне – через федеральные отраслевые и генеральное соглашения, а также федеральное законодательство.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b="1" dirty="0" smtClean="0"/>
              <a:t>Только совместные усилия позволят претворить требования профсоюзов в жизнь!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dirty="0"/>
          </a:p>
        </p:txBody>
      </p:sp>
      <p:sp>
        <p:nvSpPr>
          <p:cNvPr id="69638" name="Номер слайда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031BC59-965C-41DA-A664-6E8A58DE0FA3}" type="slidenum">
              <a:rPr lang="ru-RU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96</a:t>
            </a:fld>
            <a:endParaRPr lang="ru-RU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Заголовок 1"/>
          <p:cNvSpPr>
            <a:spLocks noGrp="1"/>
          </p:cNvSpPr>
          <p:nvPr>
            <p:ph type="title"/>
          </p:nvPr>
        </p:nvSpPr>
        <p:spPr>
          <a:xfrm>
            <a:off x="500063" y="571500"/>
            <a:ext cx="8229600" cy="1066800"/>
          </a:xfrm>
        </p:spPr>
        <p:txBody>
          <a:bodyPr/>
          <a:lstStyle/>
          <a:p>
            <a:pPr algn="ctr" eaLnBrk="1" hangingPunct="1"/>
            <a:r>
              <a:rPr lang="ru-RU" b="1" smtClean="0"/>
              <a:t>Контакты </a:t>
            </a:r>
            <a:endParaRPr lang="ru-RU" smtClean="0"/>
          </a:p>
        </p:txBody>
      </p:sp>
      <p:sp>
        <p:nvSpPr>
          <p:cNvPr id="75779" name="Содержимое 2"/>
          <p:cNvSpPr>
            <a:spLocks noGrp="1"/>
          </p:cNvSpPr>
          <p:nvPr>
            <p:ph idx="1"/>
          </p:nvPr>
        </p:nvSpPr>
        <p:spPr>
          <a:xfrm>
            <a:off x="285750" y="1857375"/>
            <a:ext cx="8572500" cy="4572000"/>
          </a:xfrm>
        </p:spPr>
        <p:txBody>
          <a:bodyPr/>
          <a:lstStyle/>
          <a:p>
            <a:pPr marL="623888" indent="-514350" algn="ctr" eaLnBrk="1" hangingPunct="1">
              <a:buFont typeface="Georgia" pitchFamily="18" charset="0"/>
              <a:buNone/>
            </a:pPr>
            <a:endParaRPr lang="ru-RU" b="1" dirty="0" smtClean="0"/>
          </a:p>
          <a:p>
            <a:pPr marL="623888" indent="-514350" algn="ctr" eaLnBrk="1" hangingPunct="1">
              <a:buFont typeface="Georgia" pitchFamily="18" charset="0"/>
              <a:buNone/>
            </a:pPr>
            <a:r>
              <a:rPr lang="ru-RU" sz="2400" b="1" dirty="0" smtClean="0"/>
              <a:t>Департамент социально-трудовых отношений и социального партнерства Аппарата ФНПР, </a:t>
            </a:r>
          </a:p>
          <a:p>
            <a:pPr marL="623888" indent="-514350" algn="ctr" eaLnBrk="1" hangingPunct="1">
              <a:buFont typeface="Georgia" pitchFamily="18" charset="0"/>
              <a:buNone/>
            </a:pPr>
            <a:r>
              <a:rPr lang="ru-RU" sz="2400" b="1" dirty="0" smtClean="0"/>
              <a:t>г. Москва</a:t>
            </a:r>
          </a:p>
          <a:p>
            <a:pPr marL="623888" indent="-514350" algn="ctr" eaLnBrk="1" hangingPunct="1">
              <a:buFont typeface="Georgia" pitchFamily="18" charset="0"/>
              <a:buNone/>
            </a:pPr>
            <a:endParaRPr lang="ru-RU" b="1" dirty="0" smtClean="0"/>
          </a:p>
          <a:p>
            <a:pPr marL="623888" indent="-514350" algn="ctr" eaLnBrk="1" hangingPunct="1">
              <a:buFont typeface="Georgia" pitchFamily="18" charset="0"/>
              <a:buNone/>
            </a:pPr>
            <a:r>
              <a:rPr lang="ru-RU" b="1" dirty="0" smtClean="0"/>
              <a:t>Телефон приёмной: (495) 938-84-65</a:t>
            </a:r>
          </a:p>
          <a:p>
            <a:pPr marL="623888" indent="-514350" algn="ctr" eaLnBrk="1" hangingPunct="1">
              <a:buFont typeface="Georgia" pitchFamily="18" charset="0"/>
              <a:buNone/>
            </a:pPr>
            <a:r>
              <a:rPr lang="ru-RU" b="1" dirty="0" smtClean="0"/>
              <a:t>Факс: (495) 938-88-23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5728</TotalTime>
  <Words>6034</Words>
  <Application>Microsoft Office PowerPoint</Application>
  <PresentationFormat>Экран (4:3)</PresentationFormat>
  <Paragraphs>944</Paragraphs>
  <Slides>97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97</vt:i4>
      </vt:variant>
    </vt:vector>
  </HeadingPairs>
  <TitlesOfParts>
    <vt:vector size="98" baseType="lpstr">
      <vt:lpstr>Городская</vt:lpstr>
      <vt:lpstr>Стандарты достойной заработной платы</vt:lpstr>
      <vt:lpstr> Основные государственные гарантии по заработной плате: </vt:lpstr>
      <vt:lpstr>Стандарты достойной заработной платы</vt:lpstr>
      <vt:lpstr>Стандарты достойной зарплаты, определяющие структуру и содержание понятия заработной платы</vt:lpstr>
      <vt:lpstr> СТАНДАРТ ДЗП. Соответствие уровня оплаты труда квалификации работника, сложности, количеству, качеству и условиям труда  </vt:lpstr>
      <vt:lpstr>Слайд 6</vt:lpstr>
      <vt:lpstr>Слайд 7</vt:lpstr>
      <vt:lpstr>Слайд 8</vt:lpstr>
      <vt:lpstr>Слайд 9</vt:lpstr>
      <vt:lpstr>Критерии уровня квалификации  в соответствии с  Общероссийским классификатором занятий (ОКЗ)</vt:lpstr>
      <vt:lpstr>Квалификация </vt:lpstr>
      <vt:lpstr>Признаки сложности работы</vt:lpstr>
      <vt:lpstr>Слайд 13</vt:lpstr>
      <vt:lpstr>Уровень квалификации работника и сложность выполняемой им работы - </vt:lpstr>
      <vt:lpstr>Определения основных и неизменяемых частей заработной платы  (ч.3-5 ст. 129 ТК РФ)</vt:lpstr>
      <vt:lpstr>СТИМУЛИРУЮЩИЕ И ПООЩРИТЕЛЬНЫЕ ВЫПЛАТЫ</vt:lpstr>
      <vt:lpstr>СТИМУЛИРУЮЩИЕ И ПООЩРИТЕЛЬНЫЕ ВЫПЛАТЫ  НЕ МОГУТ УСТАНАВЛИВАТЬСЯ</vt:lpstr>
      <vt:lpstr>СТИМУЛИРУЮЩИЕ И ПООЩРИТЕЛЬНЫЕ ВЫПЛАТЫ МОГУТ УСТАНАВЛИВАТЬСЯ</vt:lpstr>
      <vt:lpstr>ДЕЙСТВИЯ ПРОФСОЮЗОВ</vt:lpstr>
      <vt:lpstr> СТАНДАРТ ДЗП. Минимальный размер оплаты труда – одна из основных государственных гарантий по заработной плате работника за неквалифицированный труд в нормальных условиях труда </vt:lpstr>
      <vt:lpstr>ЧАСТЬ ВТОРАЯ СТ. 129 ТК РФ УТРАТИЛА СИЛУ НА ОСНОВАНИИ ФЗ-54 ОТ 20.04.2007</vt:lpstr>
      <vt:lpstr>СТАНДАРТ ДЗП. Равная оплата за труд равной ценности без какой-либо дискриминации</vt:lpstr>
      <vt:lpstr>Распределение общей суммы начисленной заработной платы  по 10-ти процентным группам работников  (данные по итогам обследования Росстата в апреле 2015 года)</vt:lpstr>
      <vt:lpstr>Показатели уровня жизни во 3 кв. 2016 года, руб.</vt:lpstr>
      <vt:lpstr>РАВНАЯ ОПЛАТА ЗА ТРУД  РАВНОЙ ЦЕННОСТИ</vt:lpstr>
      <vt:lpstr>СПРАВЕДЛИВОСТЬ В УСТАНОВЛЕНИИ ЗАРАБОТНОЙ ПЛАТЫ</vt:lpstr>
      <vt:lpstr>ЗАДАЧИ  ПРОФСОЮЗОВ</vt:lpstr>
      <vt:lpstr>Национальная система квалификаций необходима для:</vt:lpstr>
      <vt:lpstr>Что такое  национальная (отраслевая) система квалификаций?</vt:lpstr>
      <vt:lpstr>Единая Тарифная Система  обеспечивала взаимосвязь:</vt:lpstr>
      <vt:lpstr>Национальная (отраслевая) система квалификаций=Единая Тарифная Система: позиция ФНПР</vt:lpstr>
      <vt:lpstr>О задачах профсоюзов по развитию национальной системы квалификаций</vt:lpstr>
      <vt:lpstr>ДЕЙСТВИЯ ПРОФСОЮЗОВ</vt:lpstr>
      <vt:lpstr>Стандарты достойной зарплаты, определяющие величину заработной платы</vt:lpstr>
      <vt:lpstr> СТАНДАРТ ДЗП. Установление минимальной тарифной ставки (минимального оклада) на уровне не ниже МРОТ, установленного федеральным законом </vt:lpstr>
      <vt:lpstr>ЧАСТЬ ЧЕТВЕРТАЯ СТ. 133 ТК РФ УТРАТИЛА СИЛУ НА ОСНОВАНИИ ФЗ-54 ОТ 20.04.2007</vt:lpstr>
      <vt:lpstr>ОДНАКО: ЕСТЬ ЧАСТЬ 3 СТ. 37 КОНСТИТУЦИИ РФ</vt:lpstr>
      <vt:lpstr>ДЕЙСТВУЕТ  ЧАСТЬ 3 СТ. 133 ТК РФ</vt:lpstr>
      <vt:lpstr>СТ. 133.1 ТК РФ  (диспозитивная норма)</vt:lpstr>
      <vt:lpstr>Почему гарантированный минимум не может быть ниже МРОТ?</vt:lpstr>
      <vt:lpstr>Слайд 41</vt:lpstr>
      <vt:lpstr>Слайд 42</vt:lpstr>
      <vt:lpstr>Слайд 43</vt:lpstr>
      <vt:lpstr>Слайд 44</vt:lpstr>
      <vt:lpstr>Слайд 45</vt:lpstr>
      <vt:lpstr>Слайд 46</vt:lpstr>
      <vt:lpstr>Предложения Минтруда РФ  в июле 2013 года</vt:lpstr>
      <vt:lpstr>Слайд 48</vt:lpstr>
      <vt:lpstr>Слайд 49</vt:lpstr>
      <vt:lpstr>Предложения Минтруда РФ  в августе 2014 года</vt:lpstr>
      <vt:lpstr>Предложения Минтруда РФ  в июне2015 года – 1  </vt:lpstr>
      <vt:lpstr>Предложения Минтруда РФ  в июне2015 года – 2 </vt:lpstr>
      <vt:lpstr>Определение СК по гражданским делам Верховного Суда РФ от 19 сентября 2016 г. N 51-КГ16-10 (1)</vt:lpstr>
      <vt:lpstr>Определение СК по гражданским делам Верховного Суда РФ от 19 сентября 2016 г. N 51-КГ16-10 (2)</vt:lpstr>
      <vt:lpstr>Определение СК по гражданским делам Верховного Суда РФ от 19 сентября 2016 г. N 51-КГ16-10 (3)</vt:lpstr>
      <vt:lpstr>Определение СК по гражданским делам Верховного Суда РФ от 19 сентября 2016 г. N 51-КГ16-10 (4)</vt:lpstr>
      <vt:lpstr>Определение СК по гражданским делам Верховного Суда РФ от 19 сентября 2016 г. N 51-КГ16-10 (5)</vt:lpstr>
      <vt:lpstr> СТАНДАРТ ДЗП. Минимальный размер оплаты труда на уровне минимального (восстановительного) потребительского бюджета  </vt:lpstr>
      <vt:lpstr>Конвенция МОТ № 131 «Об установлении минимальной заработной платы с особым учетом развивающихся стран» (1970 год)</vt:lpstr>
      <vt:lpstr>Заработная плата в России (1)</vt:lpstr>
      <vt:lpstr>Заработная плата в России (2)</vt:lpstr>
      <vt:lpstr>Позиция ФНПР (1)</vt:lpstr>
      <vt:lpstr>   Воспроизводство Рабочей Силы    </vt:lpstr>
      <vt:lpstr>Простое воспроизводство рабочей силы  и заработная плата </vt:lpstr>
      <vt:lpstr> Расширенное воспроизводство рабочей силы и заработная плата </vt:lpstr>
      <vt:lpstr>Слайд 66</vt:lpstr>
      <vt:lpstr>Слайд 67</vt:lpstr>
      <vt:lpstr>ФНПР считает, что минимальный (восстановительный) потребительский бюджет - </vt:lpstr>
      <vt:lpstr>Минимальный (восстановительный) потребительский бюджет</vt:lpstr>
      <vt:lpstr>Позиция ФНПР (2)</vt:lpstr>
      <vt:lpstr>Позиция ФНПР (3)</vt:lpstr>
      <vt:lpstr> Экспертами ФНПР совместно с научным сообществом в конце 2011 года были разработаны минимальные (восстановительные) потребительские бюджеты для мужчин и женщин, работающих в нетяжелых условиях труда  </vt:lpstr>
      <vt:lpstr>Сравнительная таблица прожиточного минимума и минимальных (восстановительных) потребительских бюджетов для трудоспособного населения  (руб. в месяц на 1 человека)  НА 01.01.2012 </vt:lpstr>
      <vt:lpstr>Наборы продуктов питания, кг </vt:lpstr>
      <vt:lpstr>Расходы на питание</vt:lpstr>
      <vt:lpstr>Продукты питания</vt:lpstr>
      <vt:lpstr>Расходы на продукты питания по данным Росстата</vt:lpstr>
      <vt:lpstr>Расходы на непродовольственные товары по данным Росстата</vt:lpstr>
      <vt:lpstr>Непродовольственные товары для ТН (шт./год)</vt:lpstr>
      <vt:lpstr>Слайд 80</vt:lpstr>
      <vt:lpstr>Наборы платных услуг для трудоспособного населения</vt:lpstr>
      <vt:lpstr>Структура ПМ ТН и МПБ</vt:lpstr>
      <vt:lpstr> СТАНДАРТ ДЗП. Обеспечение повышения уровня реального содержания заработной платы  </vt:lpstr>
      <vt:lpstr>Реальная заработная плата</vt:lpstr>
      <vt:lpstr>Обеспечение повышения уровня реального содержания заработной платы – ст.134 ТК РФ</vt:lpstr>
      <vt:lpstr>Обеспечение повышения покупательской способности заработной платы</vt:lpstr>
      <vt:lpstr>Механизмы обеспечения  повышения покупательной способности заработной платы: порядок, сроки, размер - 1</vt:lpstr>
      <vt:lpstr>Механизмы обеспечения  повышения покупательной способности заработной платы: порядок, сроки, размер - 2</vt:lpstr>
      <vt:lpstr>Административная ответственность работодателей за нарушение законодательства о труде, в т.ч. по заработной плате (ст.5.27 КоАП РФ)</vt:lpstr>
      <vt:lpstr>Уголовная ответственность (ст. 145.1 УК РФ) – 1</vt:lpstr>
      <vt:lpstr>Уголовная ответственность (ст. 145.1 УК РФ) - 2</vt:lpstr>
      <vt:lpstr>СТАНДАРТ ДЗП. Государственное содействие системной организации нормирования труда </vt:lpstr>
      <vt:lpstr>Задача профсоюзов </vt:lpstr>
      <vt:lpstr>Действующие НПА</vt:lpstr>
      <vt:lpstr>Действия профсоюзов </vt:lpstr>
      <vt:lpstr>Действия профсоюзов</vt:lpstr>
      <vt:lpstr>Контакты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Стандарты Достойного Труда</dc:title>
  <dc:creator>S.S.Esaulova</dc:creator>
  <cp:lastModifiedBy>E.I.Kosakovskaya</cp:lastModifiedBy>
  <cp:revision>952</cp:revision>
  <cp:lastPrinted>2012-05-24T07:16:01Z</cp:lastPrinted>
  <dcterms:created xsi:type="dcterms:W3CDTF">2012-05-22T05:59:07Z</dcterms:created>
  <dcterms:modified xsi:type="dcterms:W3CDTF">2016-12-12T15:18:16Z</dcterms:modified>
</cp:coreProperties>
</file>